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690" r:id="rId3"/>
    <p:sldId id="687" r:id="rId4"/>
    <p:sldId id="691" r:id="rId5"/>
    <p:sldId id="697" r:id="rId6"/>
    <p:sldId id="694" r:id="rId7"/>
    <p:sldId id="721" r:id="rId8"/>
    <p:sldId id="695" r:id="rId9"/>
    <p:sldId id="722" r:id="rId10"/>
    <p:sldId id="696" r:id="rId11"/>
    <p:sldId id="723" r:id="rId12"/>
    <p:sldId id="698" r:id="rId13"/>
    <p:sldId id="724" r:id="rId14"/>
    <p:sldId id="699" r:id="rId15"/>
    <p:sldId id="725" r:id="rId16"/>
    <p:sldId id="732" r:id="rId17"/>
    <p:sldId id="701" r:id="rId18"/>
    <p:sldId id="700" r:id="rId19"/>
    <p:sldId id="726" r:id="rId20"/>
    <p:sldId id="702" r:id="rId21"/>
    <p:sldId id="727" r:id="rId22"/>
    <p:sldId id="733" r:id="rId23"/>
    <p:sldId id="704" r:id="rId24"/>
    <p:sldId id="717" r:id="rId25"/>
    <p:sldId id="705" r:id="rId26"/>
    <p:sldId id="706" r:id="rId27"/>
    <p:sldId id="728" r:id="rId28"/>
    <p:sldId id="707" r:id="rId29"/>
    <p:sldId id="729" r:id="rId30"/>
    <p:sldId id="711" r:id="rId31"/>
    <p:sldId id="730" r:id="rId32"/>
    <p:sldId id="731" r:id="rId33"/>
    <p:sldId id="735" r:id="rId34"/>
    <p:sldId id="712" r:id="rId35"/>
  </p:sldIdLst>
  <p:sldSz cx="9144000" cy="6858000" type="screen4x3"/>
  <p:notesSz cx="6883400" cy="9906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899C"/>
    <a:srgbClr val="B5ADAB"/>
    <a:srgbClr val="85A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9136" autoAdjust="0"/>
  </p:normalViewPr>
  <p:slideViewPr>
    <p:cSldViewPr>
      <p:cViewPr varScale="1">
        <p:scale>
          <a:sx n="116" d="100"/>
          <a:sy n="116" d="100"/>
        </p:scale>
        <p:origin x="16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778" y="-108"/>
      </p:cViewPr>
      <p:guideLst>
        <p:guide orient="horz" pos="3120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1" tIns="46525" rIns="93051" bIns="46525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1" tIns="46525" rIns="93051" bIns="4652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cs typeface="+mn-cs"/>
              </a:defRPr>
            </a:lvl1pPr>
          </a:lstStyle>
          <a:p>
            <a:pPr>
              <a:defRPr/>
            </a:pPr>
            <a:fld id="{A3465139-DE03-4FC2-B8CC-5EC8F226D9AF}" type="datetimeFigureOut">
              <a:rPr lang="pl-PL"/>
              <a:pPr>
                <a:defRPr/>
              </a:pPr>
              <a:t>2014-11-21</a:t>
            </a:fld>
            <a:endParaRPr lang="pl-PL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1" tIns="46525" rIns="93051" bIns="46525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1" tIns="46525" rIns="93051" bIns="4652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cs typeface="+mn-cs"/>
              </a:defRPr>
            </a:lvl1pPr>
          </a:lstStyle>
          <a:p>
            <a:pPr>
              <a:defRPr/>
            </a:pPr>
            <a:fld id="{7F9A95B2-CC8E-4861-A345-3F9B64309E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7979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1" tIns="46525" rIns="93051" bIns="46525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1" tIns="46525" rIns="93051" bIns="4652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cs typeface="+mn-cs"/>
              </a:defRPr>
            </a:lvl1pPr>
          </a:lstStyle>
          <a:p>
            <a:pPr>
              <a:defRPr/>
            </a:pPr>
            <a:fld id="{CE1B8018-EF0F-4736-BB57-38463BB2CEC9}" type="datetimeFigureOut">
              <a:rPr lang="pl-PL"/>
              <a:pPr>
                <a:defRPr/>
              </a:pPr>
              <a:t>2014-11-21</a:t>
            </a:fld>
            <a:endParaRPr lang="pl-P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05350"/>
            <a:ext cx="55054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1" tIns="46525" rIns="93051" bIns="46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1" tIns="46525" rIns="93051" bIns="46525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1" tIns="46525" rIns="93051" bIns="4652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>
                <a:cs typeface="+mn-cs"/>
              </a:defRPr>
            </a:lvl1pPr>
          </a:lstStyle>
          <a:p>
            <a:pPr>
              <a:defRPr/>
            </a:pPr>
            <a:fld id="{E6F1BF1B-E51F-45C7-8E23-4542343FC4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7793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pl-PL" noProof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Obraz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179388" y="6521450"/>
            <a:ext cx="5762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6FB66918-7E94-4B70-BE64-46B433813C8E}" type="slidenum">
              <a:rPr lang="pl-PL" sz="1200" b="0">
                <a:solidFill>
                  <a:schemeClr val="bg1"/>
                </a:solidFill>
                <a:latin typeface="Arial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pl-PL" sz="1200" b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667625" y="6524625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pl-PL" sz="1400" b="0" i="1"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defs.sekretariat@umww.pl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e tekstowe 2"/>
          <p:cNvSpPr txBox="1">
            <a:spLocks noChangeArrowheads="1"/>
          </p:cNvSpPr>
          <p:nvPr/>
        </p:nvSpPr>
        <p:spPr bwMode="auto">
          <a:xfrm>
            <a:off x="2339975" y="6396038"/>
            <a:ext cx="8878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b="0">
                <a:solidFill>
                  <a:schemeClr val="bg1"/>
                </a:solidFill>
                <a:latin typeface="Arial" charset="0"/>
              </a:rPr>
              <a:t>Urząd Marszałkowski Województwa Wielkopolskiego w Poznaniu </a:t>
            </a:r>
          </a:p>
          <a:p>
            <a:r>
              <a:rPr lang="pl-PL" sz="1200" b="0">
                <a:solidFill>
                  <a:schemeClr val="bg1"/>
                </a:solidFill>
                <a:latin typeface="Arial" charset="0"/>
              </a:rPr>
              <a:t>Departament Wdrażania Europejskiego Funduszu Społecznego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0" y="587692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 b="0">
                <a:latin typeface="Arial" charset="0"/>
              </a:rPr>
              <a:t>Poznań, 25.11.2014 r.</a:t>
            </a:r>
            <a:endParaRPr lang="pl-PL" sz="1800" b="0" i="1">
              <a:latin typeface="Arial" charset="0"/>
            </a:endParaRPr>
          </a:p>
        </p:txBody>
      </p:sp>
      <p:sp>
        <p:nvSpPr>
          <p:cNvPr id="17412" name="pole tekstowe 3"/>
          <p:cNvSpPr txBox="1">
            <a:spLocks noChangeArrowheads="1"/>
          </p:cNvSpPr>
          <p:nvPr/>
        </p:nvSpPr>
        <p:spPr bwMode="auto">
          <a:xfrm>
            <a:off x="323850" y="2636838"/>
            <a:ext cx="84248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>
                <a:solidFill>
                  <a:srgbClr val="0070C0"/>
                </a:solidFill>
                <a:latin typeface="Arial" charset="0"/>
              </a:rPr>
              <a:t>Nowa perspektywa finansowa </a:t>
            </a:r>
            <a:r>
              <a:rPr lang="pl-PL" sz="3200">
                <a:solidFill>
                  <a:srgbClr val="0070C0"/>
                </a:solidFill>
              </a:rPr>
              <a:t>2014-2020</a:t>
            </a:r>
            <a:r>
              <a:rPr lang="pl-PL" sz="3200">
                <a:solidFill>
                  <a:srgbClr val="0070C0"/>
                </a:solidFill>
                <a:latin typeface="Arial" charset="0"/>
              </a:rPr>
              <a:t>. Europejski Fundusz Społeczny w ramach WRPO 2014-2020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ymbol zastępczy zawartości 1"/>
          <p:cNvSpPr>
            <a:spLocks noGrp="1"/>
          </p:cNvSpPr>
          <p:nvPr>
            <p:ph/>
          </p:nvPr>
        </p:nvSpPr>
        <p:spPr bwMode="auto">
          <a:xfrm>
            <a:off x="457200" y="1628775"/>
            <a:ext cx="8229600" cy="44973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pl-PL" sz="2000" b="1" smtClean="0"/>
              <a:t>PRIORYTET INWESTYCYJNY 8iv </a:t>
            </a:r>
          </a:p>
          <a:p>
            <a:pPr algn="just">
              <a:buFont typeface="Arial" charset="0"/>
              <a:buNone/>
            </a:pPr>
            <a:r>
              <a:rPr lang="pl-PL" sz="2000" b="1" i="1" smtClean="0"/>
              <a:t>	</a:t>
            </a:r>
            <a:r>
              <a:rPr lang="pl-PL" sz="2000" b="1" i="1" smtClean="0">
                <a:solidFill>
                  <a:srgbClr val="0070C0"/>
                </a:solidFill>
              </a:rPr>
              <a:t>Równość mężczyzn i kobiet we wszystkich dziedzinach, w tym dostęp do zatrudnienia, rozwój kariery, godzenie życia zawodowego i prywatnego oraz promowanie równości wynagrodzeń za taką samą pracę </a:t>
            </a:r>
          </a:p>
          <a:p>
            <a:pPr algn="just">
              <a:buFont typeface="Arial" charset="0"/>
              <a:buNone/>
            </a:pPr>
            <a:endParaRPr lang="pl-PL" sz="1000" b="1" i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pl-PL" sz="2000" b="1" i="1" smtClean="0"/>
              <a:t>Typy przedsięwzięć: </a:t>
            </a:r>
            <a:endParaRPr lang="pl-PL" sz="2000" smtClean="0"/>
          </a:p>
          <a:p>
            <a:pPr algn="just"/>
            <a:r>
              <a:rPr lang="pl-PL" sz="2000" smtClean="0"/>
              <a:t>poprawa dostępu do usług opieki nad dziećmi do 3 roku życia, </a:t>
            </a:r>
          </a:p>
          <a:p>
            <a:pPr algn="just"/>
            <a:r>
              <a:rPr lang="pl-PL" sz="2000" smtClean="0"/>
              <a:t>aktywizacja zawodowa osób powracających, bądź wchodzących na rynek pracy po przerwie związanej z opieką nad dzieckiem do lat 3, </a:t>
            </a:r>
          </a:p>
          <a:p>
            <a:pPr algn="just"/>
            <a:r>
              <a:rPr lang="pl-PL" sz="2000" smtClean="0"/>
              <a:t>wsparcie przedsiębiorców i pracodawców w stosowaniu rozwiązań na rzecz godzenia życia zawodowego z prywatnym (jedynie jako element projektu, którego rezultatem będzie aktywizacja zawodowa bądź pomoc </a:t>
            </a:r>
            <a:br>
              <a:rPr lang="pl-PL" sz="2000" smtClean="0"/>
            </a:br>
            <a:r>
              <a:rPr lang="pl-PL" sz="2000" smtClean="0"/>
              <a:t>w utrzymaniu zatrudnienia osób opiekujących się dzieckiem do lat 3). </a:t>
            </a:r>
          </a:p>
          <a:p>
            <a:pPr algn="just">
              <a:buFont typeface="Arial" charset="0"/>
              <a:buNone/>
            </a:pPr>
            <a:endParaRPr lang="pl-PL" sz="2000" smtClean="0"/>
          </a:p>
          <a:p>
            <a:pPr algn="just">
              <a:buFont typeface="Arial" charset="0"/>
              <a:buNone/>
            </a:pPr>
            <a:r>
              <a:rPr lang="pl-PL" sz="2000" smtClean="0"/>
              <a:t>	</a:t>
            </a:r>
            <a:endParaRPr lang="pl-PL" sz="1800" smtClean="0"/>
          </a:p>
          <a:p>
            <a:pPr>
              <a:buFont typeface="Arial" charset="0"/>
              <a:buNone/>
            </a:pPr>
            <a:endParaRPr lang="pl-PL" sz="20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Beneficjenci: </a:t>
            </a:r>
            <a:endParaRPr lang="pl-PL" sz="2000" smtClean="0"/>
          </a:p>
          <a:p>
            <a:pPr algn="just"/>
            <a:r>
              <a:rPr lang="pl-PL" sz="2000" smtClean="0"/>
              <a:t>wszystkie podmioty z wyłączeniem osób fizycznych nieprowadzących działalności gospodarczej lub oświatowej. </a:t>
            </a:r>
          </a:p>
          <a:p>
            <a:pPr algn="just"/>
            <a:endParaRPr lang="pl-PL" sz="2000" smtClean="0"/>
          </a:p>
          <a:p>
            <a:pPr algn="just">
              <a:buFont typeface="Arial" charset="0"/>
              <a:buNone/>
            </a:pPr>
            <a:r>
              <a:rPr lang="pl-PL" sz="2000" b="1" i="1" smtClean="0"/>
              <a:t>Grupy docelowe: </a:t>
            </a:r>
            <a:endParaRPr lang="pl-PL" smtClean="0"/>
          </a:p>
          <a:p>
            <a:pPr algn="just"/>
            <a:r>
              <a:rPr lang="pl-PL" sz="2000" smtClean="0"/>
              <a:t>osoby doświadczające trudności na rynku pracy w związku ze sprawowaną opieką nad dzieckiem do lat 3, </a:t>
            </a:r>
          </a:p>
          <a:p>
            <a:pPr algn="just"/>
            <a:r>
              <a:rPr lang="pl-PL" sz="2000" smtClean="0"/>
              <a:t>przedsiębiorcy i pracodawcy w zakresie wdrażania rozwiązań na rzecz godzenia życia zawodowego z prywatnym. 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ymbol zastępczy zawartości 1"/>
          <p:cNvSpPr>
            <a:spLocks noGrp="1"/>
          </p:cNvSpPr>
          <p:nvPr>
            <p:ph/>
          </p:nvPr>
        </p:nvSpPr>
        <p:spPr bwMode="auto">
          <a:xfrm>
            <a:off x="468313" y="1412875"/>
            <a:ext cx="8229600" cy="4425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2000" b="1" smtClean="0"/>
          </a:p>
          <a:p>
            <a:pPr>
              <a:buFont typeface="Arial" charset="0"/>
              <a:buNone/>
            </a:pPr>
            <a:r>
              <a:rPr lang="pl-PL" sz="2000" b="1" smtClean="0"/>
              <a:t>PRIORYTET INWESTYCYJNY 8v </a:t>
            </a:r>
          </a:p>
          <a:p>
            <a:pPr>
              <a:buFont typeface="Arial" charset="0"/>
              <a:buNone/>
            </a:pPr>
            <a:r>
              <a:rPr lang="pl-PL" sz="2000" b="1" i="1" smtClean="0"/>
              <a:t>	</a:t>
            </a:r>
            <a:r>
              <a:rPr lang="pl-PL" sz="2000" b="1" i="1" smtClean="0">
                <a:solidFill>
                  <a:srgbClr val="0070C0"/>
                </a:solidFill>
              </a:rPr>
              <a:t>Przystosowanie pracowników, przedsiębiorstw i przedsiębiorców </a:t>
            </a:r>
            <a:br>
              <a:rPr lang="pl-PL" sz="2000" b="1" i="1" smtClean="0">
                <a:solidFill>
                  <a:srgbClr val="0070C0"/>
                </a:solidFill>
              </a:rPr>
            </a:br>
            <a:r>
              <a:rPr lang="pl-PL" sz="2000" b="1" i="1" smtClean="0">
                <a:solidFill>
                  <a:srgbClr val="0070C0"/>
                </a:solidFill>
              </a:rPr>
              <a:t>do zmian </a:t>
            </a:r>
          </a:p>
          <a:p>
            <a:pPr>
              <a:buFont typeface="Arial" charset="0"/>
              <a:buNone/>
            </a:pPr>
            <a:endParaRPr lang="pl-PL" sz="1600" b="1" i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pl-PL" sz="2000" b="1" i="1" smtClean="0"/>
              <a:t>Typy przedsięwzięć: </a:t>
            </a:r>
            <a:endParaRPr lang="pl-PL" sz="2000" smtClean="0"/>
          </a:p>
          <a:p>
            <a:pPr algn="just"/>
            <a:r>
              <a:rPr lang="pl-PL" sz="2000" smtClean="0"/>
              <a:t>wsparcie rozwojowe udzielane na rzecz przedsiębiorstw pozwalające na dostosowanie do zmian w gospodarce, </a:t>
            </a:r>
          </a:p>
          <a:p>
            <a:pPr algn="just"/>
            <a:r>
              <a:rPr lang="pl-PL" sz="2000" smtClean="0"/>
              <a:t>wsparcie rozwoju kompetencji i kwalifikacji osób pracujących, w tym </a:t>
            </a:r>
            <a:br>
              <a:rPr lang="pl-PL" sz="2000" smtClean="0"/>
            </a:br>
            <a:r>
              <a:rPr lang="pl-PL" sz="2000" smtClean="0"/>
              <a:t>w wieku 50 lat i więcej oraz o niskich kwalifikacjach, </a:t>
            </a:r>
          </a:p>
          <a:p>
            <a:pPr algn="just"/>
            <a:r>
              <a:rPr lang="pl-PL" sz="2000" smtClean="0"/>
              <a:t>wsparcie typu outplacement’owego dla osób zagrożonych utratą pracy lub zwolnionych w krótkim terminie (nie dłuższym niż 6 m-cy) z przyczyn zakładu pracy.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Beneficjenci: </a:t>
            </a:r>
            <a:endParaRPr lang="pl-PL" sz="2000" smtClean="0"/>
          </a:p>
          <a:p>
            <a:r>
              <a:rPr lang="pl-PL" sz="2000" smtClean="0"/>
              <a:t>wszystkie podmioty z wyłączeniem osób fizycznych nieprowadzących działalności gospodarczej lub oświatowej. </a:t>
            </a:r>
          </a:p>
          <a:p>
            <a:endParaRPr lang="pl-PL" sz="1200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Grupy docelowe: </a:t>
            </a:r>
            <a:endParaRPr lang="pl-PL" smtClean="0"/>
          </a:p>
          <a:p>
            <a:pPr algn="just"/>
            <a:r>
              <a:rPr lang="pl-PL" sz="2000" smtClean="0"/>
              <a:t>MŚP, w tym przechodzące procesy adaptacyjne, modernizacyjne </a:t>
            </a:r>
            <a:br>
              <a:rPr lang="pl-PL" sz="2000" smtClean="0"/>
            </a:br>
            <a:r>
              <a:rPr lang="pl-PL" sz="2000" smtClean="0"/>
              <a:t>i restrukturyzacyjne, </a:t>
            </a:r>
          </a:p>
          <a:p>
            <a:pPr algn="just"/>
            <a:r>
              <a:rPr lang="pl-PL" sz="2000" smtClean="0"/>
              <a:t>osoby pracujące, w tym w szczególności osoby starsze w wieku 50 lat </a:t>
            </a:r>
            <a:br>
              <a:rPr lang="pl-PL" sz="2000" smtClean="0"/>
            </a:br>
            <a:r>
              <a:rPr lang="pl-PL" sz="2000" smtClean="0"/>
              <a:t>i więcej oraz o niskich kwalifikacjach, </a:t>
            </a:r>
          </a:p>
          <a:p>
            <a:pPr algn="just"/>
            <a:r>
              <a:rPr lang="pl-PL" sz="2000" smtClean="0"/>
              <a:t>osoby zwolnione lub zagrożone zwolnieniem z przyczyn dotyczących zakładu pracy w wyniku procesów restrukturyzacyjnych, adaptacyjnych </a:t>
            </a:r>
            <a:br>
              <a:rPr lang="pl-PL" sz="2000" smtClean="0"/>
            </a:br>
            <a:r>
              <a:rPr lang="pl-PL" sz="2000" smtClean="0"/>
              <a:t>i modernizacyjnych przedsiębiorstw. </a:t>
            </a:r>
          </a:p>
          <a:p>
            <a:endParaRPr lang="pl-PL" smtClean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zawartości 1"/>
          <p:cNvSpPr>
            <a:spLocks noGrp="1"/>
          </p:cNvSpPr>
          <p:nvPr>
            <p:ph/>
          </p:nvPr>
        </p:nvSpPr>
        <p:spPr bwMode="auto">
          <a:xfrm>
            <a:off x="323850" y="1268413"/>
            <a:ext cx="8229600" cy="4425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1000" b="1" smtClean="0"/>
          </a:p>
          <a:p>
            <a:pPr>
              <a:buFont typeface="Arial" charset="0"/>
              <a:buNone/>
            </a:pPr>
            <a:r>
              <a:rPr lang="pl-PL" sz="2000" b="1" smtClean="0"/>
              <a:t>PRIORYTET INWESTYCYJNY 8vi</a:t>
            </a:r>
          </a:p>
          <a:p>
            <a:pPr>
              <a:buFont typeface="Arial" charset="0"/>
              <a:buNone/>
            </a:pPr>
            <a:r>
              <a:rPr lang="pl-PL" sz="2000" b="1" i="1" smtClean="0"/>
              <a:t>	</a:t>
            </a:r>
            <a:r>
              <a:rPr lang="pl-PL" sz="2000" b="1" i="1" smtClean="0">
                <a:solidFill>
                  <a:srgbClr val="0070C0"/>
                </a:solidFill>
              </a:rPr>
              <a:t>Aktywne i zdrowe starzenie się </a:t>
            </a:r>
          </a:p>
          <a:p>
            <a:pPr>
              <a:buFont typeface="Arial" charset="0"/>
              <a:buNone/>
            </a:pPr>
            <a:endParaRPr lang="pl-PL" sz="1100" b="1" i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pl-PL" sz="2000" b="1" i="1" smtClean="0"/>
              <a:t>Typy przedsięwzięć: </a:t>
            </a:r>
            <a:endParaRPr lang="pl-PL" sz="1800" smtClean="0"/>
          </a:p>
          <a:p>
            <a:pPr algn="just"/>
            <a:r>
              <a:rPr lang="pl-PL" sz="1800" smtClean="0"/>
              <a:t>programy zdrowotne służące wspieraniu aktywności zawodowej, dotyczące </a:t>
            </a:r>
            <a:br>
              <a:rPr lang="pl-PL" sz="1800" smtClean="0"/>
            </a:br>
            <a:r>
              <a:rPr lang="pl-PL" sz="1800" smtClean="0"/>
              <a:t>w szczególności profilaktyki (pierwotnej i wtórnej) chorób układu krążenia, układu ruchu, chorób onkologicznych, a także innych chorób będących istotnym problemem zdrowotnym regionu, w tym wykraczających poza finansowanie </a:t>
            </a:r>
            <a:br>
              <a:rPr lang="pl-PL" sz="1800" smtClean="0"/>
            </a:br>
            <a:r>
              <a:rPr lang="pl-PL" sz="1800" smtClean="0"/>
              <a:t>w ramach systemu powszechnych świadczeń zdrowotnych, </a:t>
            </a:r>
          </a:p>
          <a:p>
            <a:pPr algn="just"/>
            <a:r>
              <a:rPr lang="pl-PL" sz="1800" smtClean="0"/>
              <a:t>programy zdrowotne w zakresie rehabilitacji zdrowotnej ułatwiające powrót na rynek pracy, </a:t>
            </a:r>
          </a:p>
          <a:p>
            <a:pPr algn="just"/>
            <a:r>
              <a:rPr lang="pl-PL" sz="1800" smtClean="0"/>
              <a:t>przekwalifikowywanie osób pracujących długotrwale w warunkach negatywnie wpływających na zdrowie, </a:t>
            </a:r>
          </a:p>
          <a:p>
            <a:pPr algn="just"/>
            <a:r>
              <a:rPr lang="pl-PL" sz="1800" smtClean="0"/>
              <a:t>poprawa ergonomii pracy i eliminowanie czynników zagrażających zdrowiu </a:t>
            </a:r>
            <a:br>
              <a:rPr lang="pl-PL" sz="1800" smtClean="0"/>
            </a:br>
            <a:r>
              <a:rPr lang="pl-PL" sz="1800" smtClean="0"/>
              <a:t>w miejscu pracy. </a:t>
            </a:r>
          </a:p>
          <a:p>
            <a:pPr>
              <a:buFont typeface="Arial" charset="0"/>
              <a:buNone/>
            </a:pPr>
            <a:endParaRPr lang="pl-PL" sz="20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b="1" i="1" smtClean="0"/>
          </a:p>
          <a:p>
            <a:pPr>
              <a:buFont typeface="Arial" charset="0"/>
              <a:buNone/>
            </a:pPr>
            <a:endParaRPr lang="pl-PL" b="1" i="1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Beneficjenci: </a:t>
            </a:r>
            <a:endParaRPr lang="pl-PL" sz="2000" smtClean="0"/>
          </a:p>
          <a:p>
            <a:pPr algn="just"/>
            <a:r>
              <a:rPr lang="pl-PL" sz="2000" smtClean="0"/>
              <a:t>pracodawcy, </a:t>
            </a:r>
          </a:p>
          <a:p>
            <a:pPr algn="just"/>
            <a:r>
              <a:rPr lang="pl-PL" sz="2000" smtClean="0"/>
              <a:t>instytucje rynku pracy, </a:t>
            </a:r>
          </a:p>
          <a:p>
            <a:pPr algn="just"/>
            <a:r>
              <a:rPr lang="pl-PL" sz="2000" smtClean="0"/>
              <a:t>podmioty ekonomii społecznej, </a:t>
            </a:r>
          </a:p>
          <a:p>
            <a:pPr algn="just"/>
            <a:r>
              <a:rPr lang="pl-PL" sz="2000" smtClean="0"/>
              <a:t>organizacje pozarządowe, </a:t>
            </a:r>
          </a:p>
          <a:p>
            <a:pPr algn="just"/>
            <a:r>
              <a:rPr lang="pl-PL" sz="2000" smtClean="0"/>
              <a:t>podmioty utworzone przez jst realizujące zadania publiczne, </a:t>
            </a:r>
          </a:p>
          <a:p>
            <a:pPr algn="just"/>
            <a:r>
              <a:rPr lang="pl-PL" sz="2000" smtClean="0"/>
              <a:t>jednostki samorządu terytorialnego i ich jednostki organizacyjne oraz utworzone przez nie podmioty, </a:t>
            </a:r>
          </a:p>
          <a:p>
            <a:pPr algn="just"/>
            <a:r>
              <a:rPr lang="pl-PL" sz="2000" smtClean="0"/>
              <a:t>podmioty lecznicze utworzone przez jednostki samorządu terytorialnego (a także przedsiębiorcy powstali z ich przekształceń), </a:t>
            </a:r>
          </a:p>
          <a:p>
            <a:pPr algn="just"/>
            <a:r>
              <a:rPr lang="pl-PL" sz="2000" smtClean="0"/>
              <a:t>niepubliczne zakłady opieki zdrowotnej, świadczące usługi medyczne </a:t>
            </a:r>
            <a:br>
              <a:rPr lang="pl-PL" sz="2000" smtClean="0"/>
            </a:br>
            <a:r>
              <a:rPr lang="pl-PL" sz="2000" smtClean="0"/>
              <a:t>w publicznym systemie ochrony zdrowia. </a:t>
            </a:r>
          </a:p>
          <a:p>
            <a:pPr>
              <a:buFont typeface="Arial" charset="0"/>
              <a:buNone/>
            </a:pPr>
            <a:endParaRPr lang="pl-PL" sz="2000" smtClean="0"/>
          </a:p>
          <a:p>
            <a:pPr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b="1" i="1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endParaRPr lang="pl-PL" sz="1000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Grupy docelowe: </a:t>
            </a:r>
            <a:endParaRPr lang="pl-PL" sz="2000" smtClean="0"/>
          </a:p>
          <a:p>
            <a:pPr algn="just"/>
            <a:r>
              <a:rPr lang="pl-PL" sz="2000" smtClean="0"/>
              <a:t>osoby w wieku aktywności zawodowej, kwalifikujące się do profilaktyki, leczenia lub rehabilitacji zdrowotnej ze względu na wiek lub stan zdrowia, </a:t>
            </a:r>
          </a:p>
          <a:p>
            <a:pPr algn="just"/>
            <a:r>
              <a:rPr lang="pl-PL" sz="2000" smtClean="0"/>
              <a:t>osoby długotrwale pracujące w warunkach negatywnie wpływających na zdrowie, </a:t>
            </a:r>
          </a:p>
          <a:p>
            <a:pPr algn="just"/>
            <a:r>
              <a:rPr lang="pl-PL" sz="2000" smtClean="0"/>
              <a:t>przedsiębiorcy, pracodawcy i ich pracownicy. </a:t>
            </a:r>
          </a:p>
          <a:p>
            <a:pPr>
              <a:buFont typeface="Arial" charset="0"/>
              <a:buNone/>
            </a:pPr>
            <a:endParaRPr lang="pl-PL" sz="2000" smtClean="0"/>
          </a:p>
          <a:p>
            <a:pPr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rostokąt 3"/>
          <p:cNvSpPr>
            <a:spLocks noChangeArrowheads="1"/>
          </p:cNvSpPr>
          <p:nvPr/>
        </p:nvSpPr>
        <p:spPr bwMode="auto">
          <a:xfrm>
            <a:off x="2339975" y="2349500"/>
            <a:ext cx="45180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  <a:p>
            <a:pPr algn="ctr"/>
            <a:r>
              <a:rPr lang="pl-PL" sz="3200">
                <a:solidFill>
                  <a:srgbClr val="0070C0"/>
                </a:solidFill>
              </a:rPr>
              <a:t>OŚ PRIORYTETOWA 7. </a:t>
            </a:r>
          </a:p>
          <a:p>
            <a:pPr algn="ctr"/>
            <a:r>
              <a:rPr lang="pl-PL" sz="3200" i="1">
                <a:solidFill>
                  <a:srgbClr val="0070C0"/>
                </a:solidFill>
              </a:rPr>
              <a:t>Włączenie społeczne </a:t>
            </a:r>
            <a:endParaRPr lang="pl-PL" sz="32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ymbol zastępczy zawartości 1"/>
          <p:cNvSpPr>
            <a:spLocks noGrp="1"/>
          </p:cNvSpPr>
          <p:nvPr>
            <p:ph/>
          </p:nvPr>
        </p:nvSpPr>
        <p:spPr bwMode="auto">
          <a:xfrm>
            <a:off x="468313" y="1125538"/>
            <a:ext cx="8229600" cy="5000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2000" b="1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</a:pPr>
            <a:endParaRPr lang="pl-PL" sz="1900" b="1" smtClean="0"/>
          </a:p>
          <a:p>
            <a:pPr>
              <a:buFont typeface="Arial" charset="0"/>
              <a:buNone/>
            </a:pPr>
            <a:r>
              <a:rPr lang="pl-PL" sz="1900" b="1" smtClean="0"/>
              <a:t>PRIORYTET INWESTYCYJNY 9i</a:t>
            </a:r>
          </a:p>
          <a:p>
            <a:pPr>
              <a:buFont typeface="Arial" charset="0"/>
              <a:buNone/>
            </a:pPr>
            <a:r>
              <a:rPr lang="pl-PL" sz="1900" b="1" i="1" smtClean="0"/>
              <a:t>	</a:t>
            </a:r>
            <a:r>
              <a:rPr lang="pl-PL" sz="1900" b="1" i="1" smtClean="0">
                <a:solidFill>
                  <a:srgbClr val="0070C0"/>
                </a:solidFill>
              </a:rPr>
              <a:t>Aktywne włączenie, w tym z myślą o promowaniu równych szans oraz aktywnego uczestnictwa i zwiększaniu szans na zatrudnienie</a:t>
            </a:r>
          </a:p>
          <a:p>
            <a:pPr>
              <a:buFont typeface="Arial" charset="0"/>
              <a:buNone/>
            </a:pPr>
            <a:endParaRPr lang="pl-PL" sz="1900" b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pl-PL" sz="1900" b="1" i="1" smtClean="0"/>
              <a:t>Typy przedsięwzięć: </a:t>
            </a:r>
            <a:r>
              <a:rPr lang="pl-PL" sz="1800" smtClean="0"/>
              <a:t>	</a:t>
            </a:r>
          </a:p>
          <a:p>
            <a:pPr algn="just"/>
            <a:r>
              <a:rPr lang="pl-PL" sz="1800" smtClean="0"/>
              <a:t>aktywizacja społeczno-zawodowa osób, rodzin/grup/środowisk zagrożonych ubóstwem lub wykluczeniem społecznym wykorzystująca instrumenty aktywizacji zawodowej, edukacyjnej i społecznej, w tym poradnictwo prawne i obywatelskie, </a:t>
            </a:r>
          </a:p>
          <a:p>
            <a:pPr algn="just"/>
            <a:r>
              <a:rPr lang="pl-PL" sz="1800" smtClean="0"/>
              <a:t>projekty służące sieciowaniu i dostarczaniu narzędzi zwiększających aktywność społeczną osób zagrożonych ubóstwem lub wykluczeniem społecznym </a:t>
            </a:r>
            <a:br>
              <a:rPr lang="pl-PL" sz="1800" smtClean="0"/>
            </a:br>
            <a:r>
              <a:rPr lang="pl-PL" sz="1800" smtClean="0"/>
              <a:t>i działających na ich rzecz oraz wzmacniających deinstytucjonalizację. </a:t>
            </a:r>
          </a:p>
          <a:p>
            <a:pPr algn="just">
              <a:buFont typeface="Arial" charset="0"/>
              <a:buNone/>
            </a:pPr>
            <a:endParaRPr lang="pl-PL" sz="1800" smtClean="0"/>
          </a:p>
          <a:p>
            <a:pPr>
              <a:buFont typeface="Arial" charset="0"/>
              <a:buNone/>
            </a:pPr>
            <a:endParaRPr lang="pl-PL" sz="20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1400" b="1" i="1" smtClean="0"/>
          </a:p>
          <a:p>
            <a:pPr>
              <a:buFont typeface="Arial" charset="0"/>
              <a:buNone/>
            </a:pPr>
            <a:endParaRPr lang="pl-PL" sz="1900" b="1" i="1" smtClean="0"/>
          </a:p>
          <a:p>
            <a:pPr>
              <a:buFont typeface="Arial" charset="0"/>
              <a:buNone/>
            </a:pPr>
            <a:r>
              <a:rPr lang="pl-PL" sz="1900" b="1" i="1" smtClean="0"/>
              <a:t>Beneficjenci: </a:t>
            </a:r>
            <a:endParaRPr lang="pl-PL" sz="2000" smtClean="0"/>
          </a:p>
          <a:p>
            <a:r>
              <a:rPr lang="pl-PL" sz="2000" smtClean="0"/>
              <a:t>podmioty ekonomii społecznej, </a:t>
            </a:r>
          </a:p>
          <a:p>
            <a:r>
              <a:rPr lang="pl-PL" sz="2000" smtClean="0"/>
              <a:t>organizacje pozarządowe, </a:t>
            </a:r>
          </a:p>
          <a:p>
            <a:r>
              <a:rPr lang="pl-PL" sz="2000" smtClean="0"/>
              <a:t>instytucje rynku pracy, </a:t>
            </a:r>
          </a:p>
          <a:p>
            <a:r>
              <a:rPr lang="pl-PL" sz="2000" smtClean="0"/>
              <a:t>jednostki organizacyjne jst. </a:t>
            </a:r>
          </a:p>
          <a:p>
            <a:pPr>
              <a:buFont typeface="Arial" charset="0"/>
              <a:buNone/>
            </a:pPr>
            <a:endParaRPr lang="pl-PL" sz="1900" smtClean="0"/>
          </a:p>
          <a:p>
            <a:pPr>
              <a:buFont typeface="Arial" charset="0"/>
              <a:buNone/>
            </a:pPr>
            <a:r>
              <a:rPr lang="pl-PL" sz="1900" b="1" i="1" smtClean="0"/>
              <a:t>Grupy docelowe: </a:t>
            </a:r>
            <a:endParaRPr lang="pl-PL" smtClean="0"/>
          </a:p>
          <a:p>
            <a:pPr algn="just"/>
            <a:r>
              <a:rPr lang="pl-PL" sz="2000" smtClean="0"/>
              <a:t>osoby zagrożone ubóstwem lub wykluczeniem społecznym, w tym długotrwale bez-robotni, osoby z niepełnosprawnościami, bezdomni lub zagrożeni wykluczeniem mieszkaniowym, osoby przebywające </a:t>
            </a:r>
            <a:br>
              <a:rPr lang="pl-PL" sz="2000" smtClean="0"/>
            </a:br>
            <a:r>
              <a:rPr lang="pl-PL" sz="2000" smtClean="0"/>
              <a:t>i opuszczające placówki resocjalizacyjne oraz pieczy zastępczej, a także osoby w ich otoczeniu </a:t>
            </a:r>
          </a:p>
          <a:p>
            <a:endParaRPr lang="pl-PL" smtClean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rostokąt 1"/>
          <p:cNvSpPr>
            <a:spLocks noChangeArrowheads="1"/>
          </p:cNvSpPr>
          <p:nvPr/>
        </p:nvSpPr>
        <p:spPr bwMode="auto">
          <a:xfrm>
            <a:off x="611188" y="1196975"/>
            <a:ext cx="7993062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>
                <a:solidFill>
                  <a:srgbClr val="0070C0"/>
                </a:solidFill>
              </a:rPr>
              <a:t>DOKUMENTY KRAJOWE</a:t>
            </a:r>
          </a:p>
          <a:p>
            <a:pPr algn="ctr"/>
            <a:endParaRPr lang="pl-PL" sz="1200" b="0">
              <a:solidFill>
                <a:srgbClr val="0070C0"/>
              </a:solidFill>
            </a:endParaRPr>
          </a:p>
          <a:p>
            <a:pPr algn="ctr"/>
            <a:endParaRPr lang="pl-PL" sz="1200" b="0">
              <a:solidFill>
                <a:srgbClr val="0070C0"/>
              </a:solidFill>
            </a:endParaRPr>
          </a:p>
          <a:p>
            <a:pPr algn="just"/>
            <a:r>
              <a:rPr lang="pl-PL" b="0"/>
              <a:t>23 maja 2014 r. Komisja Europejska zatwierdziła </a:t>
            </a:r>
            <a:r>
              <a:rPr lang="pl-PL">
                <a:solidFill>
                  <a:srgbClr val="595959"/>
                </a:solidFill>
              </a:rPr>
              <a:t>Umowę Partnerstwa</a:t>
            </a:r>
            <a:r>
              <a:rPr lang="pl-PL" b="0">
                <a:solidFill>
                  <a:srgbClr val="595959"/>
                </a:solidFill>
              </a:rPr>
              <a:t> </a:t>
            </a:r>
            <a:r>
              <a:rPr lang="pl-PL" b="0"/>
              <a:t>- najważniejszy dokument określający strategię inwestowania nowej puli środków europejskich w naszym kraju. Polska jest jednym z pierwszych krajów UE, który zakończył negocjacje Umowy Partnerstwa.</a:t>
            </a:r>
          </a:p>
          <a:p>
            <a:pPr algn="just"/>
            <a:endParaRPr lang="pl-PL" b="0"/>
          </a:p>
          <a:p>
            <a:pPr algn="just"/>
            <a:r>
              <a:rPr lang="pl-PL">
                <a:solidFill>
                  <a:srgbClr val="595959"/>
                </a:solidFill>
              </a:rPr>
              <a:t>Ustawa z dnia 11 lipca 2014 r. o zasadach realizacji programów w zakresie polityki spójności finansowanych w perspektywie finansowej 2014-2020   -</a:t>
            </a:r>
            <a:r>
              <a:rPr lang="pl-PL" b="0"/>
              <a:t>  weszła w życie 13 września br. </a:t>
            </a:r>
          </a:p>
          <a:p>
            <a:pPr algn="just"/>
            <a:endParaRPr lang="pl-PL" b="0"/>
          </a:p>
          <a:p>
            <a:pPr algn="just"/>
            <a:endParaRPr lang="pl-PL" b="0"/>
          </a:p>
          <a:p>
            <a:endParaRPr lang="pl-PL" b="0"/>
          </a:p>
          <a:p>
            <a:r>
              <a:rPr lang="pl-PL"/>
              <a:t/>
            </a:r>
            <a:br>
              <a:rPr lang="pl-PL"/>
            </a:br>
            <a:endParaRPr lang="pl-PL"/>
          </a:p>
        </p:txBody>
      </p:sp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508500"/>
            <a:ext cx="37084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ymbol zastępczy zawartości 1"/>
          <p:cNvSpPr>
            <a:spLocks noGrp="1"/>
          </p:cNvSpPr>
          <p:nvPr>
            <p:ph/>
          </p:nvPr>
        </p:nvSpPr>
        <p:spPr bwMode="auto">
          <a:xfrm>
            <a:off x="457200" y="1412875"/>
            <a:ext cx="8229600" cy="4968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pl-PL" sz="2000" b="1" smtClean="0"/>
              <a:t>PRIORYTET INWESTYCYJNY 9iv </a:t>
            </a:r>
          </a:p>
          <a:p>
            <a:pPr algn="just">
              <a:buFont typeface="Arial" charset="0"/>
              <a:buNone/>
            </a:pPr>
            <a:r>
              <a:rPr lang="pl-PL" sz="2000" b="1" smtClean="0">
                <a:solidFill>
                  <a:srgbClr val="0070C0"/>
                </a:solidFill>
              </a:rPr>
              <a:t>	</a:t>
            </a:r>
            <a:r>
              <a:rPr lang="pl-PL" sz="1900" b="1" i="1" smtClean="0">
                <a:solidFill>
                  <a:srgbClr val="0070C0"/>
                </a:solidFill>
              </a:rPr>
              <a:t>Ułatwianie dostępu do przystępnych cenowo, trwałych oraz wysokiej jakości usług, w tym opieki zdrowotnej i usług socjalnych świadczonych </a:t>
            </a:r>
            <a:br>
              <a:rPr lang="pl-PL" sz="1900" b="1" i="1" smtClean="0">
                <a:solidFill>
                  <a:srgbClr val="0070C0"/>
                </a:solidFill>
              </a:rPr>
            </a:br>
            <a:r>
              <a:rPr lang="pl-PL" sz="1900" b="1" i="1" smtClean="0">
                <a:solidFill>
                  <a:srgbClr val="0070C0"/>
                </a:solidFill>
              </a:rPr>
              <a:t>w interesie ogólnym </a:t>
            </a:r>
          </a:p>
          <a:p>
            <a:pPr>
              <a:buFont typeface="Arial" charset="0"/>
              <a:buNone/>
            </a:pPr>
            <a:endParaRPr lang="pl-PL" sz="1000" b="1" i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pl-PL" sz="1800" b="1" i="1" smtClean="0"/>
              <a:t>Typy przedsięwzięć: </a:t>
            </a:r>
            <a:endParaRPr lang="pl-PL" sz="2000" smtClean="0"/>
          </a:p>
          <a:p>
            <a:pPr algn="just"/>
            <a:r>
              <a:rPr lang="pl-PL" sz="1600" smtClean="0"/>
              <a:t>projekty służące poprawie dostępu do usług społecznych dla osób zagrożonych ubóstwem lub wykluczeniem społecznym (wsparcie rodziny i systemu pieczy zastępczej, w tym wsparcie dzieci i młodzieży w placówkach wsparcia dziennego, poprawa dostępu do usług wsparcia osób starszych i z niepełnosprawnościami, zwiększenie dostępu do mieszkań wspomaganych </a:t>
            </a:r>
            <a:br>
              <a:rPr lang="pl-PL" sz="1600" smtClean="0"/>
            </a:br>
            <a:r>
              <a:rPr lang="pl-PL" sz="1600" smtClean="0"/>
              <a:t>i treningowych oraz usług z nimi związanych - jako działanie prowadzące do aktywnej integracji), </a:t>
            </a:r>
          </a:p>
          <a:p>
            <a:pPr algn="just"/>
            <a:r>
              <a:rPr lang="pl-PL" sz="1600" smtClean="0"/>
              <a:t>projekty służące poprawie dostępu do usług zdrowotnych (programy wczesnego wykrywania chorób, leczenia oraz rehabilitacji medycznej dzieci, w tym szczepienia przeciwko HPV, polepszenie warunków opieki nad dzieckiem leczonym onkologicznie i hematologicznie), </a:t>
            </a:r>
          </a:p>
          <a:p>
            <a:pPr algn="just"/>
            <a:r>
              <a:rPr lang="pl-PL" sz="1600" smtClean="0"/>
              <a:t>dostarczanie narzędzi rozwoju usług społecznych lokalnym usługodawcom i zwiększenie potencjału lokalnych społeczności do samodzielnego świadczenia usług społecznych </a:t>
            </a:r>
            <a:br>
              <a:rPr lang="pl-PL" sz="1600" smtClean="0"/>
            </a:br>
            <a:r>
              <a:rPr lang="pl-PL" sz="1600" smtClean="0"/>
              <a:t>i zdrowotnych, z wykorzystaniem narzędzi deinstytucjonalizacji.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ymbol zastępczy zawartości 1"/>
          <p:cNvSpPr>
            <a:spLocks noGrp="1"/>
          </p:cNvSpPr>
          <p:nvPr>
            <p:ph/>
          </p:nvPr>
        </p:nvSpPr>
        <p:spPr bwMode="auto">
          <a:xfrm>
            <a:off x="468313" y="1341438"/>
            <a:ext cx="8229600" cy="4751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pl-PL" sz="2000" b="1" i="1" smtClean="0"/>
              <a:t>Beneficjenci: </a:t>
            </a:r>
            <a:endParaRPr lang="pl-PL" sz="2000" smtClean="0"/>
          </a:p>
          <a:p>
            <a:pPr algn="just"/>
            <a:r>
              <a:rPr lang="pl-PL" sz="1900" smtClean="0"/>
              <a:t>podmioty ekonomii społecznej, </a:t>
            </a:r>
          </a:p>
          <a:p>
            <a:pPr algn="just"/>
            <a:r>
              <a:rPr lang="pl-PL" sz="1900" smtClean="0"/>
              <a:t>organizacje pozarządowe, </a:t>
            </a:r>
          </a:p>
          <a:p>
            <a:pPr algn="just"/>
            <a:r>
              <a:rPr lang="pl-PL" sz="1900" smtClean="0"/>
              <a:t>instytucje rynku pracy, </a:t>
            </a:r>
          </a:p>
          <a:p>
            <a:pPr algn="just"/>
            <a:r>
              <a:rPr lang="pl-PL" sz="1900" smtClean="0"/>
              <a:t>podmioty lecznicze utworzone przez jednostki samorządu terytorialnego </a:t>
            </a:r>
            <a:br>
              <a:rPr lang="pl-PL" sz="1900" smtClean="0"/>
            </a:br>
            <a:r>
              <a:rPr lang="pl-PL" sz="1900" smtClean="0"/>
              <a:t>(a także przedsiębiorcy powstali z ich przekształceń), </a:t>
            </a:r>
          </a:p>
          <a:p>
            <a:pPr algn="just"/>
            <a:r>
              <a:rPr lang="pl-PL" sz="1900" smtClean="0"/>
              <a:t>niepubliczne zakłady opieki zdrowotnej, świadczące usługi medyczne </a:t>
            </a:r>
            <a:br>
              <a:rPr lang="pl-PL" sz="1900" smtClean="0"/>
            </a:br>
            <a:r>
              <a:rPr lang="pl-PL" sz="1900" smtClean="0"/>
              <a:t>w publicznym systemie ochrony zdrowia, </a:t>
            </a:r>
          </a:p>
          <a:p>
            <a:pPr algn="just"/>
            <a:r>
              <a:rPr lang="pl-PL" sz="1900" smtClean="0"/>
              <a:t>podmioty utworzone przez jst realizujące zadania publiczne, </a:t>
            </a:r>
          </a:p>
          <a:p>
            <a:pPr algn="just"/>
            <a:r>
              <a:rPr lang="pl-PL" sz="1900" smtClean="0"/>
              <a:t>jednostki samorządu terytorialnego i ich jednostki organizacyjne oraz utworzone przez nie podmioty, </a:t>
            </a:r>
          </a:p>
          <a:p>
            <a:pPr algn="just"/>
            <a:r>
              <a:rPr lang="pl-PL" sz="1900" smtClean="0"/>
              <a:t>jednostki organizacyjne jst w zakresie poprawy dostępu do usług wsparcia rodziny i systemu pieczy zastępczej, osób starszych </a:t>
            </a:r>
            <a:br>
              <a:rPr lang="pl-PL" sz="1900" smtClean="0"/>
            </a:br>
            <a:r>
              <a:rPr lang="pl-PL" sz="1900" smtClean="0"/>
              <a:t>i z niepełnosprawnościami. </a:t>
            </a:r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ymbol zastępczy zawartości 1"/>
          <p:cNvSpPr>
            <a:spLocks noGrp="1"/>
          </p:cNvSpPr>
          <p:nvPr>
            <p:ph/>
          </p:nvPr>
        </p:nvSpPr>
        <p:spPr bwMode="auto">
          <a:xfrm>
            <a:off x="468313" y="1341438"/>
            <a:ext cx="8229600" cy="439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2000" b="1" i="1" smtClean="0"/>
          </a:p>
          <a:p>
            <a:pPr algn="just">
              <a:buFont typeface="Arial" charset="0"/>
              <a:buNone/>
            </a:pPr>
            <a:r>
              <a:rPr lang="pl-PL" sz="2000" b="1" i="1" smtClean="0"/>
              <a:t>Grupy docelowe: </a:t>
            </a:r>
            <a:endParaRPr lang="pl-PL" smtClean="0"/>
          </a:p>
          <a:p>
            <a:pPr algn="just"/>
            <a:r>
              <a:rPr lang="pl-PL" sz="1900" smtClean="0"/>
              <a:t>osoby wykluczone i zagrożone wykluczeniem społecznym, w tym dzieci, rodziny z dziećmi, młodzież, osoby starsze i z niepełnosprawnościami, oraz osoby w ich otoczeniu, </a:t>
            </a:r>
          </a:p>
          <a:p>
            <a:pPr algn="just"/>
            <a:r>
              <a:rPr lang="pl-PL" sz="1900" smtClean="0"/>
              <a:t>osoby nieaktywne zawodowo kwalifikujące się do profilaktyki, leczenia lub rehabilitacji zdrowotnej ze względu na wiek lub stan zdrowia. </a:t>
            </a:r>
          </a:p>
          <a:p>
            <a:pPr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  <a:p>
            <a:pPr>
              <a:buFont typeface="Arial" charset="0"/>
              <a:buNone/>
            </a:pPr>
            <a:endParaRPr lang="pl-PL" sz="2000" b="1" smtClean="0"/>
          </a:p>
          <a:p>
            <a:pPr>
              <a:buFont typeface="Arial" charset="0"/>
              <a:buNone/>
            </a:pPr>
            <a:endParaRPr lang="pl-PL" sz="1000" b="1" smtClean="0"/>
          </a:p>
          <a:p>
            <a:pPr>
              <a:buFont typeface="Arial" charset="0"/>
              <a:buNone/>
            </a:pPr>
            <a:r>
              <a:rPr lang="pl-PL" sz="2000" b="1" smtClean="0"/>
              <a:t>PRIORYTET INWESTYCYJNY 9v </a:t>
            </a:r>
          </a:p>
          <a:p>
            <a:pPr algn="just">
              <a:buFont typeface="Arial" charset="0"/>
              <a:buNone/>
            </a:pPr>
            <a:r>
              <a:rPr lang="pl-PL" sz="2000" b="1" i="1" smtClean="0"/>
              <a:t>	</a:t>
            </a:r>
            <a:r>
              <a:rPr lang="pl-PL" sz="2000" b="1" i="1" smtClean="0">
                <a:solidFill>
                  <a:srgbClr val="0070C0"/>
                </a:solidFill>
              </a:rPr>
              <a:t>Wspieranie przedsiębiorczości społecznej i integracji zawodowej                            w przedsiębiorstwach społecznych oraz ekonomii społecznej i solidarnej w celu ułatwiania dostępu do zatrudnienia</a:t>
            </a:r>
          </a:p>
          <a:p>
            <a:pPr algn="just">
              <a:buFont typeface="Arial" charset="0"/>
              <a:buNone/>
            </a:pPr>
            <a:endParaRPr lang="pl-PL" sz="1400" b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pl-PL" sz="2000" b="1" i="1" smtClean="0"/>
              <a:t>Typy przedsięwzięć: </a:t>
            </a:r>
            <a:endParaRPr lang="pl-PL" sz="2000" smtClean="0"/>
          </a:p>
          <a:p>
            <a:pPr algn="just"/>
            <a:r>
              <a:rPr lang="pl-PL" sz="2000" smtClean="0"/>
              <a:t>dotacje na tworzenie PES i tworzenie miejsc pracy w PES, </a:t>
            </a:r>
          </a:p>
          <a:p>
            <a:pPr algn="just"/>
            <a:r>
              <a:rPr lang="pl-PL" sz="2000" smtClean="0"/>
              <a:t>projekty dotyczące świadczenia usług animacyjnych, inkubacyjnych </a:t>
            </a:r>
            <a:br>
              <a:rPr lang="pl-PL" sz="2000" smtClean="0"/>
            </a:br>
            <a:r>
              <a:rPr lang="pl-PL" sz="2000" smtClean="0"/>
              <a:t>i biznesowych dla wsparcia rozwoju ekonomii społecznej, zgodnie z KPRES, </a:t>
            </a:r>
          </a:p>
          <a:p>
            <a:pPr algn="just"/>
            <a:r>
              <a:rPr lang="pl-PL" sz="2000" smtClean="0"/>
              <a:t>projekty służące podnoszeniu kwalifikacji i doświadczenia zawodowego pracowników PES w ramach procesów biznesowych, </a:t>
            </a:r>
          </a:p>
          <a:p>
            <a:pPr algn="just"/>
            <a:r>
              <a:rPr lang="pl-PL" sz="2000" smtClean="0"/>
              <a:t>koordynacja rozwoju sektora ekonomii społecznej w regionie, w tym wspierające PES w docieraniu do szerszego rynku zbytu i konsumentów, stymulowanie popytu na usługi PES. </a:t>
            </a:r>
          </a:p>
          <a:p>
            <a:endParaRPr lang="pl-PL" sz="20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ymbol zastępczy zawartości 1"/>
          <p:cNvSpPr>
            <a:spLocks noGrp="1"/>
          </p:cNvSpPr>
          <p:nvPr>
            <p:ph/>
          </p:nvPr>
        </p:nvSpPr>
        <p:spPr bwMode="auto">
          <a:xfrm>
            <a:off x="468313" y="1341438"/>
            <a:ext cx="8229600" cy="4751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1000" b="1" i="1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Beneficjenci: </a:t>
            </a:r>
            <a:r>
              <a:rPr lang="pl-PL" sz="1800" smtClean="0"/>
              <a:t>	</a:t>
            </a:r>
          </a:p>
          <a:p>
            <a:pPr algn="just"/>
            <a:r>
              <a:rPr lang="pl-PL" sz="2000" smtClean="0"/>
              <a:t>Ośrodki Wsparcia Ekonomii Społecznej, </a:t>
            </a:r>
          </a:p>
          <a:p>
            <a:pPr algn="just"/>
            <a:r>
              <a:rPr lang="pl-PL" sz="2000" smtClean="0"/>
              <a:t>podmioty ekonomii społecznej, </a:t>
            </a:r>
          </a:p>
          <a:p>
            <a:pPr algn="just"/>
            <a:r>
              <a:rPr lang="pl-PL" sz="2000" smtClean="0"/>
              <a:t>jednostka organizacyjna samorządu województwa w zakresie koordynacji, w tym wsparcia PES w docieraniu do szerszego rynku zbytu </a:t>
            </a:r>
            <a:br>
              <a:rPr lang="pl-PL" sz="2000" smtClean="0"/>
            </a:br>
            <a:r>
              <a:rPr lang="pl-PL" sz="2000" smtClean="0"/>
              <a:t>i konsumentów, stymulowania popytu na usługi PES. </a:t>
            </a:r>
          </a:p>
          <a:p>
            <a:pPr>
              <a:buFont typeface="Arial" charset="0"/>
              <a:buNone/>
            </a:pPr>
            <a:endParaRPr lang="pl-PL" sz="1200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Grupy docelowe: </a:t>
            </a:r>
            <a:endParaRPr lang="pl-PL" sz="2000" smtClean="0"/>
          </a:p>
          <a:p>
            <a:pPr algn="just"/>
            <a:r>
              <a:rPr lang="pl-PL" sz="2000" smtClean="0"/>
              <a:t>podmioty ekonomii społecznej i ich kadra zarządzająca oraz pracownicy, </a:t>
            </a:r>
          </a:p>
          <a:p>
            <a:pPr algn="just"/>
            <a:r>
              <a:rPr lang="pl-PL" sz="2000" smtClean="0"/>
              <a:t>osoby zagrożone ubóstwem lub wykluczeniem społecznym, </a:t>
            </a:r>
          </a:p>
          <a:p>
            <a:pPr algn="just"/>
            <a:r>
              <a:rPr lang="pl-PL" sz="2000" smtClean="0"/>
              <a:t>osoby planujące założenie PES lub podjęcie pracy w PES, </a:t>
            </a:r>
          </a:p>
          <a:p>
            <a:pPr algn="just"/>
            <a:r>
              <a:rPr lang="pl-PL" sz="2000" smtClean="0"/>
              <a:t>osoby prawne planujące założenie PES. </a:t>
            </a:r>
          </a:p>
          <a:p>
            <a:endParaRPr lang="pl-PL" sz="20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  <a:p>
            <a:pPr algn="ctr">
              <a:buFont typeface="Arial" charset="0"/>
              <a:buNone/>
            </a:pPr>
            <a:endParaRPr lang="pl-PL" b="1" smtClean="0"/>
          </a:p>
          <a:p>
            <a:pPr algn="ctr">
              <a:buFont typeface="Arial" charset="0"/>
              <a:buNone/>
            </a:pPr>
            <a:endParaRPr lang="pl-PL" b="1" smtClean="0"/>
          </a:p>
          <a:p>
            <a:pPr algn="ctr">
              <a:buFont typeface="Arial" charset="0"/>
              <a:buNone/>
            </a:pPr>
            <a:endParaRPr lang="pl-PL" b="1" smtClean="0"/>
          </a:p>
          <a:p>
            <a:pPr algn="ctr">
              <a:buFont typeface="Arial" charset="0"/>
              <a:buNone/>
            </a:pPr>
            <a:r>
              <a:rPr lang="pl-PL" b="1" smtClean="0">
                <a:solidFill>
                  <a:srgbClr val="0070C0"/>
                </a:solidFill>
              </a:rPr>
              <a:t>OŚ PRIORYTETOWA 8. </a:t>
            </a:r>
          </a:p>
          <a:p>
            <a:pPr algn="ctr">
              <a:buFont typeface="Arial" charset="0"/>
              <a:buNone/>
            </a:pPr>
            <a:r>
              <a:rPr lang="pl-PL" b="1" i="1" smtClean="0">
                <a:solidFill>
                  <a:srgbClr val="0070C0"/>
                </a:solidFill>
              </a:rPr>
              <a:t>Edukacja </a:t>
            </a:r>
            <a:endParaRPr lang="pl-PL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ymbol zastępczy zawartości 1"/>
          <p:cNvSpPr>
            <a:spLocks noGrp="1"/>
          </p:cNvSpPr>
          <p:nvPr>
            <p:ph/>
          </p:nvPr>
        </p:nvSpPr>
        <p:spPr bwMode="auto">
          <a:xfrm>
            <a:off x="250825" y="1268413"/>
            <a:ext cx="8569325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pl-PL" sz="2000" b="1" smtClean="0"/>
              <a:t>PRIORYTET INWESTYCYJNY 10i</a:t>
            </a:r>
          </a:p>
          <a:p>
            <a:pPr algn="just">
              <a:buFont typeface="Arial" charset="0"/>
              <a:buNone/>
            </a:pPr>
            <a:r>
              <a:rPr lang="pl-PL" sz="2000" b="1" i="1" smtClean="0"/>
              <a:t>	</a:t>
            </a:r>
            <a:r>
              <a:rPr lang="pl-PL" sz="1800" b="1" i="1" smtClean="0">
                <a:solidFill>
                  <a:srgbClr val="0070C0"/>
                </a:solidFill>
              </a:rPr>
              <a:t>Ograniczenie i zapobieganie przedwczesnemu kończeniu nauki szkolnej oraz zapewnianie równego dostępu do dobrej jakości wczesnej edukacji elementarnej oraz kształcenia podstawowego, gimnazjalnego i ponadgimnazjalnego, </a:t>
            </a:r>
            <a:br>
              <a:rPr lang="pl-PL" sz="1800" b="1" i="1" smtClean="0">
                <a:solidFill>
                  <a:srgbClr val="0070C0"/>
                </a:solidFill>
              </a:rPr>
            </a:br>
            <a:r>
              <a:rPr lang="pl-PL" sz="1800" b="1" i="1" smtClean="0">
                <a:solidFill>
                  <a:srgbClr val="0070C0"/>
                </a:solidFill>
              </a:rPr>
              <a:t>z uwzględnieniem formalnych, nieformalnych i pozaformalnych ścieżek kształcenia umożliwiających ponowne podjęcie kształcenia i szkolenia</a:t>
            </a:r>
            <a:r>
              <a:rPr lang="pl-PL" sz="1900" b="1" i="1" smtClean="0">
                <a:solidFill>
                  <a:srgbClr val="0070C0"/>
                </a:solidFill>
              </a:rPr>
              <a:t> </a:t>
            </a:r>
          </a:p>
          <a:p>
            <a:pPr algn="just">
              <a:buFont typeface="Arial" charset="0"/>
              <a:buNone/>
            </a:pPr>
            <a:endParaRPr lang="pl-PL" sz="1000" b="1" i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pl-PL" sz="100" b="1" i="1" smtClean="0"/>
          </a:p>
          <a:p>
            <a:pPr>
              <a:buFont typeface="Arial" charset="0"/>
              <a:buNone/>
            </a:pPr>
            <a:r>
              <a:rPr lang="pl-PL" sz="1800" b="1" i="1" smtClean="0"/>
              <a:t>Typy przedsięwzięć: </a:t>
            </a:r>
            <a:endParaRPr lang="pl-PL" sz="1800" smtClean="0"/>
          </a:p>
          <a:p>
            <a:pPr algn="just"/>
            <a:r>
              <a:rPr lang="pl-PL" sz="1700" smtClean="0"/>
              <a:t>projekty zwiększające liczbę miejsc wychowania przedszkolnego, </a:t>
            </a:r>
          </a:p>
          <a:p>
            <a:pPr algn="just"/>
            <a:r>
              <a:rPr lang="pl-PL" sz="1700" smtClean="0"/>
              <a:t>dodatkowe zajęcia zwiększające szanse edukacyjne dziecka w edukacji przedszkolnej, </a:t>
            </a:r>
          </a:p>
          <a:p>
            <a:pPr algn="just"/>
            <a:r>
              <a:rPr lang="pl-PL" sz="1700" smtClean="0"/>
              <a:t>przedsięwzięcia zmierzające do poprawy warunków dydaktycznych w szkołach, w tym tworzenie w szkołach i placówkach systemu oświaty warunków do nauczania i uczenia się </a:t>
            </a:r>
            <a:br>
              <a:rPr lang="pl-PL" sz="1700" smtClean="0"/>
            </a:br>
            <a:r>
              <a:rPr lang="pl-PL" sz="1700" smtClean="0"/>
              <a:t>z wykorzystaniem nowoczesnych technologii i TIK oraz nauczania eksperymentalnego, </a:t>
            </a:r>
          </a:p>
          <a:p>
            <a:pPr algn="just"/>
            <a:r>
              <a:rPr lang="pl-PL" sz="1700" smtClean="0"/>
              <a:t>wsparcie uczniów w rozwijaniu kluczowych kompetencji, </a:t>
            </a:r>
          </a:p>
          <a:p>
            <a:pPr algn="just"/>
            <a:r>
              <a:rPr lang="pl-PL" sz="1700" smtClean="0"/>
              <a:t>wsparcie indywidualnego podejścia do ucznia, w tym wsparcie rozwoju uczniów zdolnych (w tym pochodzących z rodzin najuboższych) oraz uczniów ze specjalnymi potrzebami edukacyjnymi. </a:t>
            </a:r>
          </a:p>
          <a:p>
            <a:pPr algn="just"/>
            <a:endParaRPr lang="pl-PL" sz="1800" smtClean="0"/>
          </a:p>
          <a:p>
            <a:pPr>
              <a:buFont typeface="Arial" charset="0"/>
              <a:buNone/>
            </a:pPr>
            <a:endParaRPr lang="pl-PL" sz="1600" smtClean="0"/>
          </a:p>
          <a:p>
            <a:pPr algn="just">
              <a:buFont typeface="Arial" charset="0"/>
              <a:buNone/>
            </a:pPr>
            <a:endParaRPr lang="pl-PL" sz="20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1800" b="1" i="1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Beneficjenci: </a:t>
            </a:r>
            <a:endParaRPr lang="pl-PL" sz="2000" smtClean="0"/>
          </a:p>
          <a:p>
            <a:pPr algn="just"/>
            <a:r>
              <a:rPr lang="pl-PL" sz="2000" smtClean="0"/>
              <a:t>wszystkie podmioty z wyłączeniem osób fizycznych nieprowadzących działalności gospodarczej lub oświatowej. </a:t>
            </a:r>
          </a:p>
          <a:p>
            <a:pPr algn="just">
              <a:buFont typeface="Arial" charset="0"/>
              <a:buNone/>
            </a:pPr>
            <a:endParaRPr lang="pl-PL" sz="1800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Grupy docelowe: </a:t>
            </a:r>
            <a:endParaRPr lang="pl-PL" smtClean="0"/>
          </a:p>
          <a:p>
            <a:pPr algn="just"/>
            <a:r>
              <a:rPr lang="pl-PL" sz="2000" smtClean="0"/>
              <a:t>dzieci w wieku przedszkolnym oraz ich rodzice/opiekunowie, </a:t>
            </a:r>
          </a:p>
          <a:p>
            <a:pPr algn="just"/>
            <a:r>
              <a:rPr lang="pl-PL" sz="2000" smtClean="0"/>
              <a:t>dzieci i młodzież szkół podstawowych, gimnazjalnych </a:t>
            </a:r>
            <a:br>
              <a:rPr lang="pl-PL" sz="2000" smtClean="0"/>
            </a:br>
            <a:r>
              <a:rPr lang="pl-PL" sz="2000" smtClean="0"/>
              <a:t>i ponadgimnazjalnych, w tym szkół specjalnych (samodzielne </a:t>
            </a:r>
            <a:br>
              <a:rPr lang="pl-PL" sz="2000" smtClean="0"/>
            </a:br>
            <a:r>
              <a:rPr lang="pl-PL" sz="2000" smtClean="0"/>
              <a:t>i funkcjonujące w placówkach), </a:t>
            </a:r>
          </a:p>
          <a:p>
            <a:pPr algn="just"/>
            <a:r>
              <a:rPr lang="pl-PL" sz="2000" smtClean="0"/>
              <a:t>nauczyciele i pracownicy przedszkoli, szkół i placówek systemu oświaty, </a:t>
            </a:r>
          </a:p>
          <a:p>
            <a:pPr algn="just"/>
            <a:r>
              <a:rPr lang="pl-PL" sz="2000" smtClean="0"/>
              <a:t>przedszkola oraz inne formy wychowania przedszkolnego, szkoły i placówki systemu oświaty (z wyłączeniem szkół dla dorosłych) i ich organa prowadzące. </a:t>
            </a:r>
          </a:p>
          <a:p>
            <a:pPr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ymbol zastępczy zawartości 1"/>
          <p:cNvSpPr>
            <a:spLocks noGrp="1"/>
          </p:cNvSpPr>
          <p:nvPr>
            <p:ph/>
          </p:nvPr>
        </p:nvSpPr>
        <p:spPr bwMode="auto">
          <a:xfrm>
            <a:off x="468313" y="1196975"/>
            <a:ext cx="8229600" cy="4641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2000" b="1" smtClean="0"/>
          </a:p>
          <a:p>
            <a:pPr>
              <a:buFont typeface="Arial" charset="0"/>
              <a:buNone/>
            </a:pPr>
            <a:r>
              <a:rPr lang="pl-PL" sz="2000" b="1" smtClean="0"/>
              <a:t>PRIORYTET INWESTYCYJNY 10iii	</a:t>
            </a:r>
          </a:p>
          <a:p>
            <a:pPr algn="just">
              <a:buFont typeface="Arial" charset="0"/>
              <a:buNone/>
            </a:pPr>
            <a:r>
              <a:rPr lang="pl-PL" sz="2000" b="1" i="1" smtClean="0"/>
              <a:t>	</a:t>
            </a:r>
            <a:r>
              <a:rPr lang="pl-PL" sz="2000" b="1" i="1" smtClean="0">
                <a:solidFill>
                  <a:srgbClr val="0070C0"/>
                </a:solidFill>
              </a:rPr>
              <a:t>Wyrównywanie dostępu do uczenia się przez całe życie o charakterze formalnym, nieformalnym i pozaformalnym wszystkich grup wiekowych, poszerzanie wiedzy, podnoszenie umiejętności i kompetencji siły roboczej oraz promowanie elastycznych ścieżek kształcenia, w tym poprzez doradztwo zawodowe i potwierdzanie nabytych kompetencji</a:t>
            </a:r>
          </a:p>
          <a:p>
            <a:pPr>
              <a:buFont typeface="Arial" charset="0"/>
              <a:buNone/>
            </a:pPr>
            <a:endParaRPr lang="pl-PL" sz="100" b="1" i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Typy przedsięwzięć: </a:t>
            </a:r>
            <a:r>
              <a:rPr lang="pl-PL" sz="2000" smtClean="0"/>
              <a:t>	</a:t>
            </a:r>
            <a:endParaRPr lang="pl-PL" sz="1800" smtClean="0"/>
          </a:p>
          <a:p>
            <a:pPr algn="just"/>
            <a:r>
              <a:rPr lang="pl-PL" sz="1800" smtClean="0"/>
              <a:t>projekty służące podnoszeniu kompetencji językowych i ICT osób dorosłych </a:t>
            </a:r>
            <a:br>
              <a:rPr lang="pl-PL" sz="1800" smtClean="0"/>
            </a:br>
            <a:r>
              <a:rPr lang="pl-PL" sz="1800" smtClean="0"/>
              <a:t>w wieku aktywności zawodowej (głównie powyżej 24 roku życia), w szczególności </a:t>
            </a:r>
            <a:br>
              <a:rPr lang="pl-PL" sz="1800" smtClean="0"/>
            </a:br>
            <a:r>
              <a:rPr lang="pl-PL" sz="1800" smtClean="0"/>
              <a:t>o niskich kwalifikacjach i starszych powyżej 50 roku życia, zgłaszających z własnej inicjatywy potrzebę podniesienia kompetencji. </a:t>
            </a:r>
          </a:p>
          <a:p>
            <a:pPr>
              <a:buFont typeface="Arial" charset="0"/>
              <a:buNone/>
            </a:pPr>
            <a:endParaRPr lang="pl-PL" sz="2000" b="1" i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pl-PL" sz="2000" b="1" i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pl-PL" sz="20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2000" b="1" i="1" dirty="0" smtClean="0"/>
          </a:p>
          <a:p>
            <a:pPr>
              <a:buFont typeface="Arial" charset="0"/>
              <a:buNone/>
            </a:pPr>
            <a:endParaRPr lang="pl-PL" sz="2000" b="1" i="1" dirty="0" smtClean="0"/>
          </a:p>
          <a:p>
            <a:pPr>
              <a:buFont typeface="Arial" charset="0"/>
              <a:buNone/>
            </a:pPr>
            <a:endParaRPr lang="pl-PL" sz="2000" b="1" i="1" dirty="0" smtClean="0"/>
          </a:p>
          <a:p>
            <a:pPr>
              <a:buFont typeface="Arial" charset="0"/>
              <a:buNone/>
            </a:pPr>
            <a:endParaRPr lang="pl-PL" sz="2000" b="1" i="1" dirty="0" smtClean="0"/>
          </a:p>
          <a:p>
            <a:pPr>
              <a:buFont typeface="Arial" charset="0"/>
              <a:buNone/>
            </a:pPr>
            <a:r>
              <a:rPr lang="pl-PL" sz="2000" b="1" i="1" dirty="0" smtClean="0"/>
              <a:t>Beneficjenci: </a:t>
            </a:r>
            <a:endParaRPr lang="pl-PL" sz="2000" dirty="0" smtClean="0"/>
          </a:p>
          <a:p>
            <a:pPr algn="just"/>
            <a:r>
              <a:rPr lang="pl-PL" sz="2000" dirty="0" smtClean="0"/>
              <a:t>wszystkie podmioty z wyłączeniem osób fizycznych nieprowadzących działalności gospodarczej lub oświatowej. </a:t>
            </a:r>
          </a:p>
          <a:p>
            <a:pPr>
              <a:buFont typeface="Arial" charset="0"/>
              <a:buNone/>
            </a:pPr>
            <a:endParaRPr lang="pl-PL" sz="1400" dirty="0" smtClean="0"/>
          </a:p>
          <a:p>
            <a:pPr algn="just">
              <a:buFont typeface="Arial" charset="0"/>
              <a:buNone/>
            </a:pPr>
            <a:r>
              <a:rPr lang="pl-PL" sz="2000" b="1" i="1" dirty="0" smtClean="0"/>
              <a:t>Grupy docelowe: </a:t>
            </a:r>
            <a:endParaRPr lang="pl-PL" sz="2000" dirty="0" smtClean="0"/>
          </a:p>
          <a:p>
            <a:pPr algn="just"/>
            <a:r>
              <a:rPr lang="pl-PL" sz="2000" dirty="0" smtClean="0"/>
              <a:t>osoby dorosłe w wieku aktywności zawodowej (głównie w wieku powyżej 24 lat) w szczególności o niskich kompetencjach/kwalifikacjach, starsze </a:t>
            </a:r>
            <a:br>
              <a:rPr lang="pl-PL" sz="2000" dirty="0" smtClean="0"/>
            </a:br>
            <a:r>
              <a:rPr lang="pl-PL" sz="2000" dirty="0" smtClean="0"/>
              <a:t>w wieku 50 lat i więcej, zgłaszające z własnej inicjatywy potrzebę podniesienia kompetencji. 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ole tekstowe 1"/>
          <p:cNvSpPr txBox="1">
            <a:spLocks noChangeArrowheads="1"/>
          </p:cNvSpPr>
          <p:nvPr/>
        </p:nvSpPr>
        <p:spPr bwMode="auto">
          <a:xfrm>
            <a:off x="611188" y="1196975"/>
            <a:ext cx="76327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l-PL"/>
          </a:p>
          <a:p>
            <a:pPr algn="just"/>
            <a:endParaRPr lang="pl-PL"/>
          </a:p>
          <a:p>
            <a:pPr algn="just"/>
            <a:r>
              <a:rPr lang="pl-PL"/>
              <a:t>Europejski Fundusz Społeczny w ramach obecnej perspektywy będzie wdrażany na dwóch poziomach – krajowym i regionalnym:</a:t>
            </a:r>
          </a:p>
          <a:p>
            <a:pPr algn="just"/>
            <a:endParaRPr lang="pl-PL"/>
          </a:p>
          <a:p>
            <a:pPr>
              <a:buFont typeface="Arial" charset="0"/>
              <a:buChar char="•"/>
            </a:pPr>
            <a:r>
              <a:rPr lang="pl-PL" b="0"/>
              <a:t> </a:t>
            </a:r>
            <a:r>
              <a:rPr lang="pl-PL" b="0">
                <a:solidFill>
                  <a:srgbClr val="0070C0"/>
                </a:solidFill>
              </a:rPr>
              <a:t>program krajowy (PO WER), </a:t>
            </a:r>
          </a:p>
          <a:p>
            <a:pPr>
              <a:buFont typeface="Arial" charset="0"/>
              <a:buChar char="•"/>
            </a:pPr>
            <a:r>
              <a:rPr lang="pl-PL" b="0"/>
              <a:t> </a:t>
            </a:r>
            <a:r>
              <a:rPr lang="pl-PL" b="0">
                <a:solidFill>
                  <a:srgbClr val="0070C0"/>
                </a:solidFill>
              </a:rPr>
              <a:t>16 programów regionalnych (RPO).</a:t>
            </a:r>
          </a:p>
          <a:p>
            <a:endParaRPr lang="pl-PL" sz="1200"/>
          </a:p>
          <a:p>
            <a:endParaRPr lang="pl-PL" sz="1200"/>
          </a:p>
          <a:p>
            <a:pPr algn="just"/>
            <a:r>
              <a:rPr lang="pl-PL">
                <a:solidFill>
                  <a:srgbClr val="595959"/>
                </a:solidFill>
              </a:rPr>
              <a:t>Linia demarkacyjna</a:t>
            </a:r>
            <a:r>
              <a:rPr lang="pl-PL" b="0">
                <a:solidFill>
                  <a:srgbClr val="595959"/>
                </a:solidFill>
              </a:rPr>
              <a:t> </a:t>
            </a:r>
            <a:r>
              <a:rPr lang="pl-PL" b="0"/>
              <a:t>to zestaw kryteriów wskazujących dla określonych typów projektów miejsce (program operacyjny) ich realizacji, w celu uniemożliwienia wielokrotnego finansowania ze środków różnych funduszy UE.</a:t>
            </a:r>
          </a:p>
          <a:p>
            <a:pPr algn="just"/>
            <a:endParaRPr lang="pl-PL"/>
          </a:p>
          <a:p>
            <a:endParaRPr lang="pl-PL" sz="1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ymbol zastępczy zawartości 1"/>
          <p:cNvSpPr>
            <a:spLocks noGrp="1"/>
          </p:cNvSpPr>
          <p:nvPr>
            <p:ph/>
          </p:nvPr>
        </p:nvSpPr>
        <p:spPr bwMode="auto">
          <a:xfrm>
            <a:off x="395288" y="188913"/>
            <a:ext cx="8229600" cy="58515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2000" b="1" smtClean="0"/>
          </a:p>
          <a:p>
            <a:pPr>
              <a:buFont typeface="Arial" charset="0"/>
              <a:buNone/>
            </a:pPr>
            <a:endParaRPr lang="pl-PL" sz="2000" b="1" smtClean="0"/>
          </a:p>
          <a:p>
            <a:pPr>
              <a:buFont typeface="Arial" charset="0"/>
              <a:buNone/>
            </a:pPr>
            <a:endParaRPr lang="pl-PL" sz="1100" b="1" smtClean="0"/>
          </a:p>
          <a:p>
            <a:pPr>
              <a:buFont typeface="Arial" charset="0"/>
              <a:buNone/>
            </a:pPr>
            <a:endParaRPr lang="pl-PL" sz="1000" b="1" smtClean="0"/>
          </a:p>
          <a:p>
            <a:pPr>
              <a:buFont typeface="Arial" charset="0"/>
              <a:buNone/>
            </a:pPr>
            <a:r>
              <a:rPr lang="pl-PL" sz="1900" b="1" smtClean="0"/>
              <a:t>PRIORYTET INWESTYCYJNY 10iv</a:t>
            </a:r>
          </a:p>
          <a:p>
            <a:pPr algn="just">
              <a:buFont typeface="Arial" charset="0"/>
              <a:buNone/>
            </a:pPr>
            <a:r>
              <a:rPr lang="pl-PL" sz="1900" b="1" i="1" smtClean="0"/>
              <a:t>	</a:t>
            </a:r>
            <a:r>
              <a:rPr lang="pl-PL" sz="1600" b="1" i="1" smtClean="0">
                <a:solidFill>
                  <a:srgbClr val="0070C0"/>
                </a:solidFill>
              </a:rPr>
              <a:t>Lepsze dostosowanie systemów kształcenia i szkolenia do potrzeb rynku pracy, ułatwianie przechodzenia z etapu kształcenia do etapu zatrudnienia oraz wzmacnianie systemów kształcenia i szkolenia zawodowego i ich jakości, w tym poprzez mechanizmy prognozowania umiejętności, dostosowania programów nauczania oraz tworzenia </a:t>
            </a:r>
            <a:br>
              <a:rPr lang="pl-PL" sz="1600" b="1" i="1" smtClean="0">
                <a:solidFill>
                  <a:srgbClr val="0070C0"/>
                </a:solidFill>
              </a:rPr>
            </a:br>
            <a:r>
              <a:rPr lang="pl-PL" sz="1600" b="1" i="1" smtClean="0">
                <a:solidFill>
                  <a:srgbClr val="0070C0"/>
                </a:solidFill>
              </a:rPr>
              <a:t>i rozwoju systemów uczenia się poprzez praktyczną naukę zawodu realizowaną w ścisłej współpracy z pracodawcami</a:t>
            </a:r>
          </a:p>
          <a:p>
            <a:pPr>
              <a:buFont typeface="Arial" charset="0"/>
              <a:buNone/>
            </a:pPr>
            <a:r>
              <a:rPr lang="pl-PL" sz="1900" b="1" i="1" smtClean="0"/>
              <a:t>Typy przedsięwzięć:</a:t>
            </a:r>
            <a:endParaRPr lang="pl-PL" sz="2000" smtClean="0"/>
          </a:p>
          <a:p>
            <a:pPr algn="just"/>
            <a:r>
              <a:rPr lang="pl-PL" sz="1600" smtClean="0"/>
              <a:t>projekty służące podnoszeniu kwalifikacji zawodowych uczniów/wychowanków szkół </a:t>
            </a:r>
            <a:br>
              <a:rPr lang="pl-PL" sz="1600" smtClean="0"/>
            </a:br>
            <a:r>
              <a:rPr lang="pl-PL" sz="1600" smtClean="0"/>
              <a:t>i placówek systemu oświaty prowadzących kształcenie zawodowe, m.in. przez staże i praktyki, kształcenie dualne </a:t>
            </a:r>
          </a:p>
          <a:p>
            <a:pPr algn="just"/>
            <a:r>
              <a:rPr lang="pl-PL" sz="1600" smtClean="0"/>
              <a:t>projekty służące podnoszeniu kwalifikacji zawodowych osób w wieku aktywności zawodowej, </a:t>
            </a:r>
          </a:p>
          <a:p>
            <a:pPr algn="just"/>
            <a:r>
              <a:rPr lang="pl-PL" sz="1600" smtClean="0"/>
              <a:t>przedsięwzięcia mające na celu tworzenie w szkołach i placówkach systemu oświaty prowadzących kształcenie zawodowe warunków do kształcenia zawodu, </a:t>
            </a:r>
          </a:p>
          <a:p>
            <a:pPr algn="just"/>
            <a:r>
              <a:rPr lang="pl-PL" sz="1600" smtClean="0"/>
              <a:t>przedsięwzięcia mające na celu tworzenie w placówkach kształcenia ustawicznego, praktycznego i doskonalenia zawodowego warunków do kształcenia zawodowego </a:t>
            </a:r>
            <a:br>
              <a:rPr lang="pl-PL" sz="1600" smtClean="0"/>
            </a:br>
            <a:r>
              <a:rPr lang="pl-PL" sz="1600" smtClean="0"/>
              <a:t>i egzaminowania, </a:t>
            </a:r>
          </a:p>
          <a:p>
            <a:pPr algn="just"/>
            <a:r>
              <a:rPr lang="pl-PL" sz="1600" smtClean="0"/>
              <a:t>projekty w zakresie doradztwa edukacyjno-zawodowego dla młodzieży i dorosłych. </a:t>
            </a:r>
          </a:p>
          <a:p>
            <a:pPr algn="just">
              <a:buFont typeface="Arial" charset="0"/>
              <a:buNone/>
            </a:pPr>
            <a:r>
              <a:rPr lang="pl-PL" sz="1600" smtClean="0"/>
              <a:t>	</a:t>
            </a:r>
          </a:p>
          <a:p>
            <a:pPr>
              <a:buFont typeface="Arial" charset="0"/>
              <a:buNone/>
            </a:pPr>
            <a:endParaRPr lang="pl-PL" sz="16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ymbol zastępczy zawartości 1"/>
          <p:cNvSpPr>
            <a:spLocks noGrp="1"/>
          </p:cNvSpPr>
          <p:nvPr>
            <p:ph/>
          </p:nvPr>
        </p:nvSpPr>
        <p:spPr bwMode="auto">
          <a:xfrm>
            <a:off x="468313" y="1268413"/>
            <a:ext cx="8229600" cy="58515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1200" b="1" i="1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Beneficjenci: </a:t>
            </a:r>
            <a:endParaRPr lang="pl-PL" sz="2000" smtClean="0"/>
          </a:p>
          <a:p>
            <a:pPr algn="just"/>
            <a:r>
              <a:rPr lang="pl-PL" sz="2000" smtClean="0"/>
              <a:t>wszystkie podmioty z wyłączeniem osób fizycznych nieprowadzących działalności gospodarczej lub oświatowej. </a:t>
            </a:r>
          </a:p>
          <a:p>
            <a:endParaRPr lang="pl-PL" sz="2000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Grupy docelowe: </a:t>
            </a:r>
            <a:endParaRPr lang="pl-PL" sz="1800" smtClean="0"/>
          </a:p>
          <a:p>
            <a:pPr algn="just"/>
            <a:r>
              <a:rPr lang="pl-PL" sz="1800" smtClean="0"/>
              <a:t>uczniowie szkół i placówek systemu oświaty prowadzących kształcenie zawodowe, </a:t>
            </a:r>
          </a:p>
          <a:p>
            <a:pPr algn="just"/>
            <a:r>
              <a:rPr lang="pl-PL" sz="1800" smtClean="0"/>
              <a:t>osoby dorosłe w wieku aktywności zawodowej, w szczególności w wieku 25 – 64 lata (głównie o niskich kompetencjach/kwalifikacjach i/lub 50+), zgłaszające </a:t>
            </a:r>
            <a:br>
              <a:rPr lang="pl-PL" sz="1800" smtClean="0"/>
            </a:br>
            <a:r>
              <a:rPr lang="pl-PL" sz="1800" smtClean="0"/>
              <a:t>z własnej inicjatywy potrzebę podniesienia kwalifikacji, </a:t>
            </a:r>
          </a:p>
          <a:p>
            <a:pPr algn="just"/>
            <a:r>
              <a:rPr lang="pl-PL" sz="1800" smtClean="0"/>
              <a:t>nauczyciele kształcenia zawodowego, instruktorzy praktycznej nauki zawodu szkół </a:t>
            </a:r>
            <a:br>
              <a:rPr lang="pl-PL" sz="1800" smtClean="0"/>
            </a:br>
            <a:r>
              <a:rPr lang="pl-PL" sz="1800" smtClean="0"/>
              <a:t>i placówek systemu oświaty prowadzących kształcenie zawodowe, </a:t>
            </a:r>
          </a:p>
          <a:p>
            <a:pPr algn="just"/>
            <a:r>
              <a:rPr lang="pl-PL" sz="1800" smtClean="0"/>
              <a:t>nauczyciele i specjaliści z zakresu doradztwa edukacyjno-zawodowego, </a:t>
            </a:r>
          </a:p>
          <a:p>
            <a:pPr algn="just"/>
            <a:r>
              <a:rPr lang="pl-PL" sz="1800" smtClean="0"/>
              <a:t>szkoły i placówki systemu oświaty prowadzące kształcenie zawodowe i ustawiczne oraz ich organa prowadzące. </a:t>
            </a: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ymbol zastępczy zawartości 1"/>
          <p:cNvSpPr>
            <a:spLocks noGrp="1"/>
          </p:cNvSpPr>
          <p:nvPr>
            <p:ph/>
          </p:nvPr>
        </p:nvSpPr>
        <p:spPr bwMode="auto">
          <a:xfrm>
            <a:off x="457200" y="1628775"/>
            <a:ext cx="8229600" cy="44973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Uszczegółowienie Programu</a:t>
            </a:r>
          </a:p>
          <a:p>
            <a:r>
              <a:rPr lang="pl-PL" dirty="0" smtClean="0"/>
              <a:t>Wytyczne</a:t>
            </a:r>
          </a:p>
          <a:p>
            <a:r>
              <a:rPr lang="pl-PL" dirty="0" smtClean="0"/>
              <a:t>Roczne Plany Działania</a:t>
            </a:r>
          </a:p>
          <a:p>
            <a:r>
              <a:rPr lang="pl-PL" dirty="0" smtClean="0"/>
              <a:t>Dokumentacja konkursowa/zasady naboru projektów pozakonkursowych</a:t>
            </a: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660612"/>
          </a:xfrm>
        </p:spPr>
        <p:txBody>
          <a:bodyPr/>
          <a:lstStyle/>
          <a:p>
            <a:r>
              <a:rPr lang="pl-PL" sz="3200" dirty="0" smtClean="0"/>
              <a:t>Wytyczne MIR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57158" y="1714488"/>
            <a:ext cx="842968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>
              <a:buFont typeface="Arial" pitchFamily="34" charset="0"/>
              <a:buChar char="•"/>
            </a:pPr>
            <a:r>
              <a:rPr lang="pl-PL" sz="1700" dirty="0" smtClean="0"/>
              <a:t>Krajowe </a:t>
            </a:r>
            <a:r>
              <a:rPr lang="pl-PL" sz="1700" dirty="0" smtClean="0"/>
              <a:t>wytyczne dotyczące kwalifikowalności wydatków w ramach Europejskiego Funduszu Rozwoju Regionalnego, Europejskiego Funduszu Społecznego oraz Funduszu Spójności w okresie programowania 2014-2020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pl-PL" sz="1700" smtClean="0"/>
              <a:t>Wytyczne </a:t>
            </a:r>
            <a:r>
              <a:rPr lang="pl-PL" sz="1700" dirty="0" smtClean="0"/>
              <a:t>w zakresie szczegółowego opisu osi priorytetowych krajowych i regionalnych programów operacyjnych na lata 2014-2020</a:t>
            </a:r>
          </a:p>
          <a:p>
            <a:pPr indent="180975" algn="just">
              <a:buFont typeface="Arial" pitchFamily="34" charset="0"/>
              <a:buChar char="•"/>
            </a:pPr>
            <a:r>
              <a:rPr lang="pl-PL" sz="1700" dirty="0" smtClean="0"/>
              <a:t>Wytyczne w zakresie rewitalizacji w programach operacyjnych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pl-PL" sz="1700" dirty="0" smtClean="0"/>
              <a:t>Wytyczne w zakresie warunków gromadzenia i przekazywania danych w postaci elektronicznej 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pl-PL" sz="1700" dirty="0" smtClean="0"/>
              <a:t>Wytyczne w zakresie zasad realizacji przedsięwzięć z udziałem środków Europejskiego Funduszu Społecznego na lata 2014-2020 w obszarze przystosowania przedsiębiorstw         i pracowników do zmian </a:t>
            </a:r>
          </a:p>
          <a:p>
            <a:pPr indent="180975" algn="just">
              <a:buFont typeface="Arial" pitchFamily="34" charset="0"/>
              <a:buChar char="•"/>
            </a:pPr>
            <a:r>
              <a:rPr lang="pl-PL" sz="1700" dirty="0" smtClean="0"/>
              <a:t>Wytyczne w zakresie trybów wyboru projektów na lata 2014-2020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pl-PL" sz="1700" dirty="0" smtClean="0"/>
              <a:t>Wytyczne w zakresie wyboru projektów realizowanych z udziałem środków Europejskiego Funduszu Społecznego na lata 2014-2020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pl-PL" sz="1700" dirty="0" smtClean="0"/>
              <a:t>Założenia dotyczące źródeł współfinansowania  krajowego dla środków EFS  w ramach regionalnych programów operacyjnych na lata 2014-2020</a:t>
            </a:r>
          </a:p>
          <a:p>
            <a:pPr algn="just">
              <a:buFont typeface="Arial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0593816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mtClean="0"/>
          </a:p>
          <a:p>
            <a:pPr>
              <a:buFont typeface="Arial" charset="0"/>
              <a:buNone/>
            </a:pPr>
            <a:endParaRPr lang="pl-PL" smtClean="0"/>
          </a:p>
          <a:p>
            <a:pPr algn="ctr">
              <a:buFont typeface="Arial" charset="0"/>
              <a:buNone/>
            </a:pPr>
            <a:endParaRPr lang="pl-PL" smtClean="0"/>
          </a:p>
          <a:p>
            <a:pPr algn="ctr">
              <a:buFont typeface="Arial" charset="0"/>
              <a:buNone/>
            </a:pPr>
            <a:r>
              <a:rPr lang="pl-PL" smtClean="0"/>
              <a:t>Dziękuję za uwagę</a:t>
            </a:r>
          </a:p>
          <a:p>
            <a:pPr algn="ctr">
              <a:buFont typeface="Arial" charset="0"/>
              <a:buNone/>
            </a:pPr>
            <a:endParaRPr lang="pl-PL" smtClean="0"/>
          </a:p>
          <a:p>
            <a:pPr algn="ctr">
              <a:buFont typeface="Arial" charset="0"/>
              <a:buNone/>
            </a:pPr>
            <a:r>
              <a:rPr lang="pl-PL" sz="2000" smtClean="0"/>
              <a:t>Sylwia Wójcik</a:t>
            </a:r>
          </a:p>
          <a:p>
            <a:pPr algn="ctr">
              <a:buFont typeface="Arial" charset="0"/>
              <a:buNone/>
            </a:pPr>
            <a:r>
              <a:rPr lang="pl-PL" sz="2000" smtClean="0"/>
              <a:t>Departament Wdrażania Europejskiego Funduszu Społecznego</a:t>
            </a:r>
          </a:p>
          <a:p>
            <a:pPr algn="ctr">
              <a:buFont typeface="Arial" charset="0"/>
              <a:buNone/>
            </a:pPr>
            <a:r>
              <a:rPr lang="pl-PL" sz="2000" smtClean="0"/>
              <a:t>Urząd Marszałkowski Województwa Wielkopolskiego</a:t>
            </a:r>
          </a:p>
          <a:p>
            <a:pPr algn="ctr">
              <a:buFont typeface="Arial" charset="0"/>
              <a:buNone/>
            </a:pPr>
            <a:r>
              <a:rPr lang="pl-PL" sz="2000" smtClean="0">
                <a:solidFill>
                  <a:srgbClr val="404040"/>
                </a:solidFill>
              </a:rPr>
              <a:t>ul. </a:t>
            </a:r>
            <a:r>
              <a:rPr lang="pl-PL" sz="2000" smtClean="0"/>
              <a:t>Szyperska 14, 61-754 Poznań</a:t>
            </a:r>
          </a:p>
          <a:p>
            <a:pPr algn="ctr">
              <a:buFont typeface="Arial" charset="0"/>
              <a:buNone/>
            </a:pPr>
            <a:r>
              <a:rPr lang="pl-PL" sz="2000" u="sng" smtClean="0">
                <a:hlinkClick r:id="rId2"/>
              </a:rPr>
              <a:t>defs.sekretariat@umww.p</a:t>
            </a:r>
            <a:r>
              <a:rPr lang="pl-PL" sz="2000" smtClean="0">
                <a:hlinkClick r:id="rId2"/>
              </a:rPr>
              <a:t>l</a:t>
            </a:r>
            <a:endParaRPr lang="pl-PL" sz="2000" smtClean="0"/>
          </a:p>
          <a:p>
            <a:pPr algn="ctr">
              <a:buFont typeface="Arial" charset="0"/>
              <a:buNone/>
            </a:pPr>
            <a:r>
              <a:rPr lang="pl-PL" sz="2000" smtClean="0">
                <a:solidFill>
                  <a:srgbClr val="404040"/>
                </a:solidFill>
              </a:rPr>
              <a:t>tel. 61 626 73 00 </a:t>
            </a:r>
          </a:p>
          <a:p>
            <a:pPr algn="ctr">
              <a:buFont typeface="Arial" charset="0"/>
              <a:buNone/>
            </a:pPr>
            <a:r>
              <a:rPr lang="pl-PL" sz="2000" smtClean="0">
                <a:solidFill>
                  <a:srgbClr val="404040"/>
                </a:solidFill>
              </a:rPr>
              <a:t>fax. 61 626 73 01</a:t>
            </a:r>
          </a:p>
          <a:p>
            <a:pPr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rostokąt 1"/>
          <p:cNvSpPr>
            <a:spLocks noChangeArrowheads="1"/>
          </p:cNvSpPr>
          <p:nvPr/>
        </p:nvSpPr>
        <p:spPr bwMode="auto">
          <a:xfrm>
            <a:off x="539750" y="2492375"/>
            <a:ext cx="82089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>
                <a:solidFill>
                  <a:srgbClr val="0070C0"/>
                </a:solidFill>
              </a:rPr>
              <a:t>WIELKOPOLSKI REGIONALNY</a:t>
            </a:r>
          </a:p>
          <a:p>
            <a:pPr algn="ctr"/>
            <a:r>
              <a:rPr lang="pl-PL" sz="3200">
                <a:solidFill>
                  <a:srgbClr val="0070C0"/>
                </a:solidFill>
              </a:rPr>
              <a:t>PROGRAM OPERACYJNY</a:t>
            </a:r>
          </a:p>
          <a:p>
            <a:pPr algn="ctr"/>
            <a:r>
              <a:rPr lang="pl-PL" sz="3200">
                <a:solidFill>
                  <a:srgbClr val="0070C0"/>
                </a:solidFill>
              </a:rPr>
              <a:t>NA LATA 2014 - 2020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  <a:p>
            <a:pPr algn="ctr">
              <a:buFont typeface="Arial" charset="0"/>
              <a:buNone/>
            </a:pPr>
            <a:endParaRPr lang="pl-PL" b="1" smtClean="0"/>
          </a:p>
          <a:p>
            <a:pPr algn="ctr">
              <a:buFont typeface="Arial" charset="0"/>
              <a:buNone/>
            </a:pPr>
            <a:endParaRPr lang="pl-PL" b="1" smtClean="0"/>
          </a:p>
          <a:p>
            <a:pPr algn="ctr">
              <a:buFont typeface="Arial" charset="0"/>
              <a:buNone/>
            </a:pPr>
            <a:endParaRPr lang="pl-PL" b="1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pl-PL" b="1" smtClean="0">
                <a:solidFill>
                  <a:srgbClr val="0070C0"/>
                </a:solidFill>
              </a:rPr>
              <a:t>OŚ PRIORYTETOWA 6. </a:t>
            </a:r>
          </a:p>
          <a:p>
            <a:pPr algn="ctr">
              <a:buFont typeface="Arial" charset="0"/>
              <a:buNone/>
            </a:pPr>
            <a:r>
              <a:rPr lang="pl-PL" b="1" i="1" smtClean="0">
                <a:solidFill>
                  <a:srgbClr val="0070C0"/>
                </a:solidFill>
              </a:rPr>
              <a:t>Rynek Pracy </a:t>
            </a:r>
            <a:endParaRPr lang="pl-PL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ymbol zastępczy zawartości 1"/>
          <p:cNvSpPr>
            <a:spLocks noGrp="1"/>
          </p:cNvSpPr>
          <p:nvPr>
            <p:ph/>
          </p:nvPr>
        </p:nvSpPr>
        <p:spPr bwMode="auto">
          <a:xfrm>
            <a:off x="468313" y="692150"/>
            <a:ext cx="8229600" cy="5708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  <a:p>
            <a:pPr>
              <a:buFont typeface="Arial" charset="0"/>
              <a:buNone/>
            </a:pPr>
            <a:endParaRPr lang="pl-PL" sz="1900" b="1" smtClean="0"/>
          </a:p>
          <a:p>
            <a:pPr>
              <a:buFont typeface="Arial" charset="0"/>
              <a:buNone/>
            </a:pPr>
            <a:r>
              <a:rPr lang="pl-PL" sz="1900" b="1" smtClean="0"/>
              <a:t>PRIORYTET INWESTYCYJNY 8i                  </a:t>
            </a:r>
          </a:p>
          <a:p>
            <a:pPr algn="just">
              <a:buFont typeface="Arial" charset="0"/>
              <a:buNone/>
            </a:pPr>
            <a:r>
              <a:rPr lang="pl-PL" sz="1900" b="1" i="1" smtClean="0"/>
              <a:t>	</a:t>
            </a:r>
            <a:r>
              <a:rPr lang="pl-PL" sz="1800" b="1" i="1" smtClean="0">
                <a:solidFill>
                  <a:srgbClr val="0070C0"/>
                </a:solidFill>
              </a:rPr>
              <a:t>Dostęp do zatrudnienia dla osób poszukujących pracy i osób biernych zawodowo, w tym długotrwale bezrobotnych oraz oddalonych od rynku pracy, także poprzez lokalne inicjatywy na rzecz zatrudnienia oraz wspieranie mobilności pracowników</a:t>
            </a:r>
          </a:p>
          <a:p>
            <a:pPr algn="just">
              <a:buFont typeface="Arial" charset="0"/>
              <a:buNone/>
            </a:pPr>
            <a:endParaRPr lang="pl-PL" sz="800" b="1" i="1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r>
              <a:rPr lang="pl-PL" sz="1900" b="1" i="1" smtClean="0"/>
              <a:t>Typy przedsięwzięć: </a:t>
            </a:r>
            <a:endParaRPr lang="pl-PL" sz="2000" smtClean="0"/>
          </a:p>
          <a:p>
            <a:pPr algn="just"/>
            <a:r>
              <a:rPr lang="pl-PL" sz="1700" smtClean="0"/>
              <a:t>wsparcie w aktywnym poszukiwaniu pracy m.in. przez działania na rzecz podnoszenia kompetencji i kwalifikacji zawodowych oraz ich lepszego dopasowania do potrzeb rynku pracy, wsparcie w zdobyciu doświadczenia zawodowego, poradnictwo zawodowe, pośrednictwo pracy, doposażenie miejsca pracy oraz inne instrumenty wymienione w ustawie o promocji zatrudnienia i instytucjach rynku pracy; wsparcie będzie poprzedzone identyfikacją indywidualnych potrzeb, </a:t>
            </a:r>
          </a:p>
          <a:p>
            <a:pPr algn="just"/>
            <a:r>
              <a:rPr lang="pl-PL" sz="1700" smtClean="0"/>
              <a:t>realizacja ukierunkowanych schematów mobilności transnarodowej (USMT) EURES zdiagnozowanych na podstawie analiz społeczno - gospodarczych regionu. Realizacja tego typu operacji ma charakter warunkowy, uzależniony od zdiagnozowania branż, zawodów lub kompetencji, w których sytuacja na rynku pracy wymaga realizacji USMT. </a:t>
            </a:r>
          </a:p>
          <a:p>
            <a:pPr>
              <a:buFont typeface="Arial" charset="0"/>
              <a:buNone/>
            </a:pPr>
            <a:endParaRPr lang="pl-PL" sz="2000" smtClean="0"/>
          </a:p>
          <a:p>
            <a:pPr>
              <a:buFont typeface="Arial" charset="0"/>
              <a:buNone/>
            </a:pPr>
            <a:endParaRPr lang="pl-PL" sz="20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zawartości 1"/>
          <p:cNvSpPr>
            <a:spLocks noGrp="1"/>
          </p:cNvSpPr>
          <p:nvPr>
            <p:ph/>
          </p:nvPr>
        </p:nvSpPr>
        <p:spPr bwMode="auto">
          <a:xfrm>
            <a:off x="468313" y="1196975"/>
            <a:ext cx="8229600" cy="5780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1800" b="1" i="1" smtClean="0"/>
          </a:p>
          <a:p>
            <a:pPr>
              <a:buFont typeface="Arial" charset="0"/>
              <a:buNone/>
            </a:pPr>
            <a:r>
              <a:rPr lang="pl-PL" sz="1800" b="1" i="1" smtClean="0"/>
              <a:t>Beneficjenci: </a:t>
            </a:r>
            <a:endParaRPr lang="pl-PL" sz="1800" smtClean="0"/>
          </a:p>
          <a:p>
            <a:pPr algn="just"/>
            <a:r>
              <a:rPr lang="pl-PL" sz="1800" smtClean="0"/>
              <a:t>wszystkie podmioty z wyłączeniem osób fizycznych nieprowadzących działalności gospodarczej lub oświatowej, </a:t>
            </a:r>
          </a:p>
          <a:p>
            <a:pPr algn="just"/>
            <a:r>
              <a:rPr lang="pl-PL" sz="1800" smtClean="0"/>
              <a:t>jednostki organizacyjne jst w zakresie aktywizacji zawodowej w trybie pozakonkursowym, </a:t>
            </a:r>
          </a:p>
          <a:p>
            <a:pPr algn="just"/>
            <a:r>
              <a:rPr lang="pl-PL" sz="1800" smtClean="0"/>
              <a:t>podmioty, które uzyskały akredytację Ministerstwa Pracy i Polityki Społecznej </a:t>
            </a:r>
            <a:br>
              <a:rPr lang="pl-PL" sz="1800" smtClean="0"/>
            </a:br>
            <a:r>
              <a:rPr lang="pl-PL" sz="1800" smtClean="0"/>
              <a:t>w zakresie działań EURES w trybie konkursowym. </a:t>
            </a:r>
          </a:p>
          <a:p>
            <a:pPr algn="just"/>
            <a:endParaRPr lang="pl-PL" sz="1100" smtClean="0"/>
          </a:p>
          <a:p>
            <a:pPr algn="just">
              <a:buFont typeface="Arial" charset="0"/>
              <a:buNone/>
            </a:pPr>
            <a:r>
              <a:rPr lang="pl-PL" sz="1800" b="1" i="1" smtClean="0"/>
              <a:t>Grupy docelowe: </a:t>
            </a:r>
            <a:endParaRPr lang="pl-PL" smtClean="0"/>
          </a:p>
          <a:p>
            <a:pPr algn="just"/>
            <a:r>
              <a:rPr lang="pl-PL" sz="1700" smtClean="0"/>
              <a:t>osoby bezrobotne oraz bierne zawodowo powyżej 29 roku życia znajdujące się </a:t>
            </a:r>
            <a:br>
              <a:rPr lang="pl-PL" sz="1700" smtClean="0"/>
            </a:br>
            <a:r>
              <a:rPr lang="pl-PL" sz="1700" smtClean="0"/>
              <a:t>w trudnej sytuacji na rynku pracy (tzn. kobiety, osoby starsze w wieku 50 lat i więcej, </a:t>
            </a:r>
            <a:br>
              <a:rPr lang="pl-PL" sz="1700" smtClean="0"/>
            </a:br>
            <a:r>
              <a:rPr lang="pl-PL" sz="1700" smtClean="0"/>
              <a:t>z niepełnosprawnościami, osoby długotrwale bezrobotne, o niskich kwalifikacjach), </a:t>
            </a:r>
          </a:p>
          <a:p>
            <a:pPr algn="just"/>
            <a:r>
              <a:rPr lang="pl-PL" sz="1700" smtClean="0"/>
              <a:t>pracodawcy z Unii Europejskiej, Europejskiego Obszaru Gospodarczego i Szwajcarii</a:t>
            </a:r>
            <a:br>
              <a:rPr lang="pl-PL" sz="1700" smtClean="0"/>
            </a:br>
            <a:r>
              <a:rPr lang="pl-PL" sz="1700" smtClean="0"/>
              <a:t>(w ramach USMT). </a:t>
            </a:r>
          </a:p>
          <a:p>
            <a:endParaRPr lang="pl-PL" smtClean="0"/>
          </a:p>
          <a:p>
            <a:pPr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  <a:p>
            <a:pPr>
              <a:buFont typeface="Arial" charset="0"/>
              <a:buNone/>
            </a:pPr>
            <a:endParaRPr lang="pl-PL" sz="2000" b="1" smtClean="0"/>
          </a:p>
          <a:p>
            <a:pPr>
              <a:buFont typeface="Arial" charset="0"/>
              <a:buNone/>
            </a:pPr>
            <a:endParaRPr lang="pl-PL" sz="2000" b="1" smtClean="0"/>
          </a:p>
          <a:p>
            <a:pPr>
              <a:buFont typeface="Arial" charset="0"/>
              <a:buNone/>
            </a:pPr>
            <a:r>
              <a:rPr lang="pl-PL" sz="2000" b="1" smtClean="0"/>
              <a:t>PRIORYTET INWESTYCYJNY 8iii</a:t>
            </a:r>
          </a:p>
          <a:p>
            <a:pPr algn="just">
              <a:buFont typeface="Arial" charset="0"/>
              <a:buNone/>
            </a:pPr>
            <a:r>
              <a:rPr lang="pl-PL" sz="2000" b="1" i="1" smtClean="0"/>
              <a:t>	</a:t>
            </a:r>
            <a:r>
              <a:rPr lang="pl-PL" sz="2000" b="1" i="1" smtClean="0">
                <a:solidFill>
                  <a:srgbClr val="0070C0"/>
                </a:solidFill>
              </a:rPr>
              <a:t>Praca na własny rachunek, przedsiębiorczość i tworzenie przedsiębiorstw, w tym innowacyjnych mikro-, małych i średnich przedsiębiorstw </a:t>
            </a:r>
            <a:endParaRPr lang="pl-PL" sz="200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400" b="1" i="1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Typy przedsięwzięć: </a:t>
            </a:r>
            <a:endParaRPr lang="pl-PL" sz="2000" smtClean="0"/>
          </a:p>
          <a:p>
            <a:pPr algn="just"/>
            <a:r>
              <a:rPr lang="pl-PL" sz="1900" smtClean="0"/>
              <a:t>wsparcie szkoleniowo-doradcze dla osób planujących rozpoczęcie działalności gospodarczej, </a:t>
            </a:r>
          </a:p>
          <a:p>
            <a:pPr algn="just"/>
            <a:r>
              <a:rPr lang="pl-PL" sz="1900" smtClean="0"/>
              <a:t>finansowe wsparcie rozpoczynania działalności gospodarczej, </a:t>
            </a:r>
          </a:p>
          <a:p>
            <a:pPr algn="just"/>
            <a:r>
              <a:rPr lang="pl-PL" sz="1900" smtClean="0"/>
              <a:t>wsparcie pomostowe dla osób, które rozpoczęły działalność gospodarczą </a:t>
            </a:r>
            <a:br>
              <a:rPr lang="pl-PL" sz="1900" smtClean="0"/>
            </a:br>
            <a:r>
              <a:rPr lang="pl-PL" sz="1900" smtClean="0"/>
              <a:t>w ramach projektu. </a:t>
            </a:r>
          </a:p>
          <a:p>
            <a:pPr algn="just"/>
            <a:endParaRPr lang="pl-PL" sz="1000" smtClean="0"/>
          </a:p>
          <a:p>
            <a:pPr algn="just">
              <a:buFont typeface="Arial" charset="0"/>
              <a:buNone/>
            </a:pPr>
            <a:r>
              <a:rPr lang="pl-PL" sz="2000" smtClean="0"/>
              <a:t>	</a:t>
            </a:r>
          </a:p>
          <a:p>
            <a:pPr>
              <a:buFont typeface="Arial" charset="0"/>
              <a:buNone/>
            </a:pPr>
            <a:r>
              <a:rPr lang="pl-PL" sz="2000" b="1" i="1" smtClean="0"/>
              <a:t> </a:t>
            </a:r>
            <a:endParaRPr lang="pl-PL" sz="20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zawartości 1"/>
          <p:cNvSpPr>
            <a:spLocks noGrp="1"/>
          </p:cNvSpPr>
          <p:nvPr>
            <p:ph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2000" b="1" i="1" smtClean="0"/>
          </a:p>
          <a:p>
            <a:pPr>
              <a:buFont typeface="Arial" charset="0"/>
              <a:buNone/>
            </a:pPr>
            <a:endParaRPr lang="pl-PL" sz="1200" b="1" i="1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Beneficjenci: </a:t>
            </a:r>
            <a:endParaRPr lang="pl-PL" sz="2000" smtClean="0"/>
          </a:p>
          <a:p>
            <a:pPr algn="just"/>
            <a:r>
              <a:rPr lang="pl-PL" sz="2000" smtClean="0"/>
              <a:t>wszystkie podmioty z wyłączeniem osób fizycznych nieprowadzących działalności gospodarczej lub oświatowej, </a:t>
            </a:r>
          </a:p>
          <a:p>
            <a:pPr algn="just"/>
            <a:r>
              <a:rPr lang="pl-PL" sz="2000" smtClean="0"/>
              <a:t>podmioty wdrażające instrumenty finansowe. </a:t>
            </a:r>
          </a:p>
          <a:p>
            <a:endParaRPr lang="pl-PL" sz="2000" smtClean="0"/>
          </a:p>
          <a:p>
            <a:pPr>
              <a:buFont typeface="Arial" charset="0"/>
              <a:buNone/>
            </a:pPr>
            <a:r>
              <a:rPr lang="pl-PL" sz="2000" b="1" i="1" smtClean="0"/>
              <a:t>Grupy docelowe: </a:t>
            </a:r>
            <a:endParaRPr lang="pl-PL" sz="2000" smtClean="0"/>
          </a:p>
          <a:p>
            <a:pPr algn="just"/>
            <a:r>
              <a:rPr lang="pl-PL" sz="2000" smtClean="0"/>
              <a:t>osoby bezrobotne oraz bierne zawodowo powyżej 29 roku życia - kobiety, osoby starsze w wieku 50 lat i więcej, z niepełnosprawnościami, długotrwale bezrobotne, o niskich kwalifikacjach, </a:t>
            </a:r>
          </a:p>
          <a:p>
            <a:pPr algn="just"/>
            <a:r>
              <a:rPr lang="pl-PL" sz="2000" smtClean="0"/>
              <a:t>osoby bezrobotne oraz bierne zawodowo powyżej 29 roku życia </a:t>
            </a:r>
            <a:br>
              <a:rPr lang="pl-PL" sz="2000" smtClean="0"/>
            </a:br>
            <a:r>
              <a:rPr lang="pl-PL" sz="2000" smtClean="0"/>
              <a:t>w przypadku instrumentów finansowych na prowadzenie działalności gospodarczej. </a:t>
            </a:r>
          </a:p>
          <a:p>
            <a:endParaRPr lang="pl-PL" smtClean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13051</TotalTime>
  <Words>819</Words>
  <Application>Microsoft Office PowerPoint</Application>
  <PresentationFormat>Pokaz na ekranie (4:3)</PresentationFormat>
  <Paragraphs>298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7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Wytyczne MIR  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marianna.sidoroff</dc:creator>
  <cp:lastModifiedBy>Wojcik Sylwia</cp:lastModifiedBy>
  <cp:revision>1464</cp:revision>
  <dcterms:created xsi:type="dcterms:W3CDTF">2008-06-27T09:15:54Z</dcterms:created>
  <dcterms:modified xsi:type="dcterms:W3CDTF">2014-11-21T11:03:13Z</dcterms:modified>
</cp:coreProperties>
</file>